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68" roundtripDataSignature="AMtx7mjqB6I+wRpOP7LV6P3uIlBDQGpVO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1AAEDEE-E3EA-44EC-A96F-0F97AA88F470}">
  <a:tblStyle styleId="{31AAEDEE-E3EA-44EC-A96F-0F97AA88F470}" styleName="Table_0">
    <a:wholeTbl>
      <a:tcTxStyle b="off" i="off">
        <a:font>
          <a:latin typeface="Calibri"/>
          <a:ea typeface="Calibri"/>
          <a:cs typeface="Calibri"/>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74F0FFBC-3BA1-4479-ADC8-DEA136EED3DB}" styleName="Table_1">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CF4"/>
          </a:solidFill>
        </a:fill>
      </a:tcStyle>
    </a:wholeTbl>
    <a:band1H>
      <a:tcTxStyle/>
      <a:tcStyle>
        <a:fill>
          <a:solidFill>
            <a:srgbClr val="CFD7E7"/>
          </a:solidFill>
        </a:fill>
      </a:tcStyle>
    </a:band1H>
    <a:band2H>
      <a:tcTxStyle/>
    </a:band2H>
    <a:band1V>
      <a:tcTxStyle/>
      <a:tcStyle>
        <a:fill>
          <a:solidFill>
            <a:srgbClr val="CFD7E7"/>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 styleId="{7EEE7437-B5C2-469A-A470-85F7506FA704}" styleName="Table_2">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customschemas.google.com/relationships/presentationmetadata" Target="metadata"/><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jpg>
</file>

<file path=ppt/media/image28.png>
</file>

<file path=ppt/media/image29.jpg>
</file>

<file path=ppt/media/image3.png>
</file>

<file path=ppt/media/image31.png>
</file>

<file path=ppt/media/image32.png>
</file>

<file path=ppt/media/image33.png>
</file>

<file path=ppt/media/image34.png>
</file>

<file path=ppt/media/image35.png>
</file>

<file path=ppt/media/image36.jp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6" name="Google Shape;146;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1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2" name="Google Shape;152;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8" name="Google Shape;158;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4" name="Google Shape;164;p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65" name="Google Shape;165;p1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 name="Google Shape;171;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7" name="Google Shape;177;p1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78" name="Google Shape;178;p1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5" name="Google Shape;185;p1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86" name="Google Shape;186;p1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2" name="Google Shape;192;p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93" name="Google Shape;193;p1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9" name="Google Shape;199;p1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200" name="Google Shape;200;p1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6" name="Google Shape;206;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3" name="Google Shape;93;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2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4" name="Google Shape;214;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2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1" name="Google Shape;221;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2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8" name="Google Shape;228;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2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4" name="Google Shape;234;p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2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1" name="Google Shape;241;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2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8" name="Google Shape;248;p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2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4" name="Google Shape;254;p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2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 name="Google Shape;261;p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2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7" name="Google Shape;267;p2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2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 name="Google Shape;273;p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 name="Google Shape;98;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3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 name="Google Shape;279;p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3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7" name="Google Shape;287;p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3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4" name="Google Shape;294;p3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3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2" name="Google Shape;302;p3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3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0" name="Google Shape;310;p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3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8" name="Google Shape;318;p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p3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5" name="Google Shape;325;p3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3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2" name="Google Shape;332;p3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3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9" name="Google Shape;339;p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3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6" name="Google Shape;346;p3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 name="Google Shape;104;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p4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 name="Google Shape;352;p4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p4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0" name="Google Shape;360;p4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p4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6" name="Google Shape;366;p4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p4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3" name="Google Shape;373;p4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p4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9" name="Google Shape;379;p4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p4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5" name="Google Shape;385;p4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p4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3" name="Google Shape;393;p4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p4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9" name="Google Shape;399;p4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p4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5" name="Google Shape;405;p4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p4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1" name="Google Shape;411;p4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5" name="Google Shape;115;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p5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1" name="Google Shape;421;p5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p5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8" name="Google Shape;428;p5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p5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5" name="Google Shape;435;p5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p5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1" name="Google Shape;441;p5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p5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0" name="Google Shape;450;p5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p5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9" name="Google Shape;459;p5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p5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8" name="Google Shape;468;p5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p5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7" name="Google Shape;477;p5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p5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6" name="Google Shape;486;p5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p5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5" name="Google Shape;495;p5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1" name="Google Shape;121;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p6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2" name="Google Shape;502;p6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p6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8" name="Google Shape;508;p6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7" name="Google Shape;127;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 name="Google Shape;133;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9" name="Google Shape;139;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6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6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6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6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6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7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72"/>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5" name="Google Shape;75;p7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7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7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73"/>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73"/>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7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7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7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6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6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6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6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6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7" name="Shape 27"/>
        <p:cNvGrpSpPr/>
        <p:nvPr/>
      </p:nvGrpSpPr>
      <p:grpSpPr>
        <a:xfrm>
          <a:off x="0" y="0"/>
          <a:ext cx="0" cy="0"/>
          <a:chOff x="0" y="0"/>
          <a:chExt cx="0" cy="0"/>
        </a:xfrm>
      </p:grpSpPr>
      <p:sp>
        <p:nvSpPr>
          <p:cNvPr id="28" name="Google Shape;28;p6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65"/>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0" name="Google Shape;30;p65"/>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1" name="Google Shape;31;p6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6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6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4" name="Shape 34"/>
        <p:cNvGrpSpPr/>
        <p:nvPr/>
      </p:nvGrpSpPr>
      <p:grpSpPr>
        <a:xfrm>
          <a:off x="0" y="0"/>
          <a:ext cx="0" cy="0"/>
          <a:chOff x="0" y="0"/>
          <a:chExt cx="0" cy="0"/>
        </a:xfrm>
      </p:grpSpPr>
      <p:sp>
        <p:nvSpPr>
          <p:cNvPr id="35" name="Google Shape;35;p6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66"/>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37" name="Google Shape;37;p66"/>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38" name="Google Shape;38;p66"/>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39" name="Google Shape;39;p66"/>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0" name="Google Shape;40;p6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6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3" name="Shape 43"/>
        <p:cNvGrpSpPr/>
        <p:nvPr/>
      </p:nvGrpSpPr>
      <p:grpSpPr>
        <a:xfrm>
          <a:off x="0" y="0"/>
          <a:ext cx="0" cy="0"/>
          <a:chOff x="0" y="0"/>
          <a:chExt cx="0" cy="0"/>
        </a:xfrm>
      </p:grpSpPr>
      <p:sp>
        <p:nvSpPr>
          <p:cNvPr id="44" name="Google Shape;44;p67"/>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67"/>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46" name="Google Shape;46;p6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6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6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6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6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6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6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6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6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70"/>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70"/>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1" name="Google Shape;61;p70"/>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2" name="Google Shape;62;p7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7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7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71"/>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71"/>
          <p:cNvSpPr/>
          <p:nvPr>
            <p:ph idx="2" type="pic"/>
          </p:nvPr>
        </p:nvSpPr>
        <p:spPr>
          <a:xfrm>
            <a:off x="1792288" y="612775"/>
            <a:ext cx="5486400" cy="4114800"/>
          </a:xfrm>
          <a:prstGeom prst="rect">
            <a:avLst/>
          </a:prstGeom>
          <a:noFill/>
          <a:ln>
            <a:noFill/>
          </a:ln>
        </p:spPr>
      </p:sp>
      <p:sp>
        <p:nvSpPr>
          <p:cNvPr id="68" name="Google Shape;68;p71"/>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9" name="Google Shape;69;p7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7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7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6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6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6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6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6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buNone/>
              <a:defRPr b="0" i="0" sz="1200" u="none" cap="none" strike="noStrike">
                <a:solidFill>
                  <a:srgbClr val="888888"/>
                </a:solidFill>
                <a:latin typeface="Calibri"/>
                <a:ea typeface="Calibri"/>
                <a:cs typeface="Calibri"/>
                <a:sym typeface="Calibri"/>
              </a:defRPr>
            </a:lvl1pPr>
            <a:lvl2pPr indent="0" lvl="1" marL="0" marR="0" rtl="0" algn="ctr">
              <a:spcBef>
                <a:spcPts val="0"/>
              </a:spcBef>
              <a:buNone/>
              <a:defRPr b="0" i="0" sz="1200" u="none" cap="none" strike="noStrike">
                <a:solidFill>
                  <a:srgbClr val="888888"/>
                </a:solidFill>
                <a:latin typeface="Calibri"/>
                <a:ea typeface="Calibri"/>
                <a:cs typeface="Calibri"/>
                <a:sym typeface="Calibri"/>
              </a:defRPr>
            </a:lvl2pPr>
            <a:lvl3pPr indent="0" lvl="2" marL="0" marR="0" rtl="0" algn="ctr">
              <a:spcBef>
                <a:spcPts val="0"/>
              </a:spcBef>
              <a:buNone/>
              <a:defRPr b="0" i="0" sz="1200" u="none" cap="none" strike="noStrike">
                <a:solidFill>
                  <a:srgbClr val="888888"/>
                </a:solidFill>
                <a:latin typeface="Calibri"/>
                <a:ea typeface="Calibri"/>
                <a:cs typeface="Calibri"/>
                <a:sym typeface="Calibri"/>
              </a:defRPr>
            </a:lvl3pPr>
            <a:lvl4pPr indent="0" lvl="3" marL="0" marR="0" rtl="0" algn="ctr">
              <a:spcBef>
                <a:spcPts val="0"/>
              </a:spcBef>
              <a:buNone/>
              <a:defRPr b="0" i="0" sz="1200" u="none" cap="none" strike="noStrike">
                <a:solidFill>
                  <a:srgbClr val="888888"/>
                </a:solidFill>
                <a:latin typeface="Calibri"/>
                <a:ea typeface="Calibri"/>
                <a:cs typeface="Calibri"/>
                <a:sym typeface="Calibri"/>
              </a:defRPr>
            </a:lvl4pPr>
            <a:lvl5pPr indent="0" lvl="4" marL="0" marR="0" rtl="0" algn="ctr">
              <a:spcBef>
                <a:spcPts val="0"/>
              </a:spcBef>
              <a:buNone/>
              <a:defRPr b="0" i="0" sz="1200" u="none" cap="none" strike="noStrike">
                <a:solidFill>
                  <a:srgbClr val="888888"/>
                </a:solidFill>
                <a:latin typeface="Calibri"/>
                <a:ea typeface="Calibri"/>
                <a:cs typeface="Calibri"/>
                <a:sym typeface="Calibri"/>
              </a:defRPr>
            </a:lvl5pPr>
            <a:lvl6pPr indent="0" lvl="5" marL="0" marR="0" rtl="0" algn="ctr">
              <a:spcBef>
                <a:spcPts val="0"/>
              </a:spcBef>
              <a:buNone/>
              <a:defRPr b="0" i="0" sz="1200" u="none" cap="none" strike="noStrike">
                <a:solidFill>
                  <a:srgbClr val="888888"/>
                </a:solidFill>
                <a:latin typeface="Calibri"/>
                <a:ea typeface="Calibri"/>
                <a:cs typeface="Calibri"/>
                <a:sym typeface="Calibri"/>
              </a:defRPr>
            </a:lvl6pPr>
            <a:lvl7pPr indent="0" lvl="6" marL="0" marR="0" rtl="0" algn="ctr">
              <a:spcBef>
                <a:spcPts val="0"/>
              </a:spcBef>
              <a:buNone/>
              <a:defRPr b="0" i="0" sz="1200" u="none" cap="none" strike="noStrike">
                <a:solidFill>
                  <a:srgbClr val="888888"/>
                </a:solidFill>
                <a:latin typeface="Calibri"/>
                <a:ea typeface="Calibri"/>
                <a:cs typeface="Calibri"/>
                <a:sym typeface="Calibri"/>
              </a:defRPr>
            </a:lvl7pPr>
            <a:lvl8pPr indent="0" lvl="7" marL="0" marR="0" rtl="0" algn="ctr">
              <a:spcBef>
                <a:spcPts val="0"/>
              </a:spcBef>
              <a:buNone/>
              <a:defRPr b="0" i="0" sz="1200" u="none" cap="none" strike="noStrike">
                <a:solidFill>
                  <a:srgbClr val="888888"/>
                </a:solidFill>
                <a:latin typeface="Calibri"/>
                <a:ea typeface="Calibri"/>
                <a:cs typeface="Calibri"/>
                <a:sym typeface="Calibri"/>
              </a:defRPr>
            </a:lvl8pPr>
            <a:lvl9pPr indent="0" lvl="8" marL="0" marR="0" rtl="0" algn="ctr">
              <a:spcBef>
                <a:spcPts val="0"/>
              </a:spcBef>
              <a:buNone/>
              <a:defRPr b="0" i="0" sz="1200" u="none" cap="none" strike="noStrike">
                <a:solidFill>
                  <a:srgbClr val="888888"/>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b="1" sz="1400">
              <a:solidFill>
                <a:srgbClr val="FFFFFF"/>
              </a:solidFill>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36.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hyperlink" Target="http://www.perceptualedge.com/example18.php" TargetMode="External"/><Relationship Id="rId4" Type="http://schemas.openxmlformats.org/officeDocument/2006/relationships/image" Target="../media/image7.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7.jpg"/><Relationship Id="rId4" Type="http://schemas.openxmlformats.org/officeDocument/2006/relationships/hyperlink" Target="http://www.perceptualedge.com/example18.php"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2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6.png"/><Relationship Id="rId7"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14.png"/><Relationship Id="rId4" Type="http://schemas.openxmlformats.org/officeDocument/2006/relationships/hyperlink" Target="http://www.nytimes.com/interactive/2012/09/06/us/politics/convention-word-counts.html?_r=0"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28.png"/><Relationship Id="rId4" Type="http://schemas.openxmlformats.org/officeDocument/2006/relationships/hyperlink" Target="https://pilestone.com/pages/color-blindness-simulator-1"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21.jp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9.xml"/><Relationship Id="rId3" Type="http://schemas.openxmlformats.org/officeDocument/2006/relationships/image" Target="../media/image16.png"/><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26.png"/><Relationship Id="rId4" Type="http://schemas.openxmlformats.org/officeDocument/2006/relationships/image" Target="../media/image19.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15.jpg"/><Relationship Id="rId4" Type="http://schemas.openxmlformats.org/officeDocument/2006/relationships/image" Target="../media/image29.jp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3.xml"/><Relationship Id="rId3" Type="http://schemas.openxmlformats.org/officeDocument/2006/relationships/image" Target="../media/image22.png"/><Relationship Id="rId4" Type="http://schemas.openxmlformats.org/officeDocument/2006/relationships/image" Target="../media/image17.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4.xml"/><Relationship Id="rId3" Type="http://schemas.openxmlformats.org/officeDocument/2006/relationships/image" Target="../media/image17.png"/><Relationship Id="rId4" Type="http://schemas.openxmlformats.org/officeDocument/2006/relationships/image" Target="../media/image24.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5.xml"/><Relationship Id="rId3" Type="http://schemas.openxmlformats.org/officeDocument/2006/relationships/image" Target="../media/image22.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6.xml"/><Relationship Id="rId3" Type="http://schemas.openxmlformats.org/officeDocument/2006/relationships/image" Target="../media/image17.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7.xml"/><Relationship Id="rId3" Type="http://schemas.openxmlformats.org/officeDocument/2006/relationships/image" Target="../media/image24.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8.xml"/><Relationship Id="rId3" Type="http://schemas.openxmlformats.org/officeDocument/2006/relationships/image" Target="../media/image32.png"/><Relationship Id="rId4" Type="http://schemas.openxmlformats.org/officeDocument/2006/relationships/image" Target="../media/image34.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3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 Id="rId3" Type="http://schemas.openxmlformats.org/officeDocument/2006/relationships/hyperlink" Target="http://www.perceptualedge.com/articles/visual_business_intelligence/rules_for_using_color.pdf" TargetMode="External"/><Relationship Id="rId4" Type="http://schemas.openxmlformats.org/officeDocument/2006/relationships/hyperlink" Target="http://www.perceptualedge.com/articles/visual_business_intelligence/rules_for_using_color.pdf"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3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Lecture 4</a:t>
            </a:r>
            <a:endParaRPr/>
          </a:p>
        </p:txBody>
      </p:sp>
      <p:sp>
        <p:nvSpPr>
          <p:cNvPr id="89" name="Google Shape;89;p1"/>
          <p:cNvSpPr txBox="1"/>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None/>
            </a:pPr>
            <a:r>
              <a:rPr lang="en-US" sz="3200">
                <a:solidFill>
                  <a:srgbClr val="888888"/>
                </a:solidFill>
                <a:latin typeface="Calibri"/>
                <a:ea typeface="Calibri"/>
                <a:cs typeface="Calibri"/>
                <a:sym typeface="Calibri"/>
              </a:rPr>
              <a:t>STAT 451 VISUALIZING DATA</a:t>
            </a:r>
            <a:endParaRPr sz="3200">
              <a:solidFill>
                <a:srgbClr val="888888"/>
              </a:solidFill>
              <a:latin typeface="Calibri"/>
              <a:ea typeface="Calibri"/>
              <a:cs typeface="Calibri"/>
              <a:sym typeface="Calibri"/>
            </a:endParaRPr>
          </a:p>
          <a:p>
            <a:pPr indent="0" lvl="0" marL="0" rtl="0" algn="ctr">
              <a:spcBef>
                <a:spcPts val="640"/>
              </a:spcBef>
              <a:spcAft>
                <a:spcPts val="0"/>
              </a:spcAft>
              <a:buNone/>
            </a:pPr>
            <a:r>
              <a:rPr lang="en-US" sz="3200">
                <a:solidFill>
                  <a:srgbClr val="888888"/>
                </a:solidFill>
                <a:latin typeface="Calibri"/>
                <a:ea typeface="Calibri"/>
                <a:cs typeface="Calibri"/>
                <a:sym typeface="Calibri"/>
              </a:rPr>
              <a:t>Fall 2023</a:t>
            </a:r>
            <a:endParaRPr sz="3200">
              <a:solidFill>
                <a:srgbClr val="888888"/>
              </a:solidFill>
              <a:latin typeface="Calibri"/>
              <a:ea typeface="Calibri"/>
              <a:cs typeface="Calibri"/>
              <a:sym typeface="Calibri"/>
            </a:endParaRPr>
          </a:p>
        </p:txBody>
      </p:sp>
      <p:sp>
        <p:nvSpPr>
          <p:cNvPr id="90" name="Google Shape;90;p1"/>
          <p:cNvSpPr txBox="1"/>
          <p:nvPr/>
        </p:nvSpPr>
        <p:spPr>
          <a:xfrm>
            <a:off x="266700" y="6515100"/>
            <a:ext cx="8620200" cy="24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Calibri"/>
                <a:ea typeface="Calibri"/>
                <a:cs typeface="Calibri"/>
                <a:sym typeface="Calibri"/>
              </a:rPr>
              <a:t>Many thanks to Prof. Abel Rodriguez, many slides from this course are adapted from his data visualization class.</a:t>
            </a:r>
            <a:endParaRPr>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Pre-attentive attributes</a:t>
            </a:r>
            <a:endParaRPr/>
          </a:p>
        </p:txBody>
      </p:sp>
      <p:graphicFrame>
        <p:nvGraphicFramePr>
          <p:cNvPr id="149" name="Google Shape;149;p10"/>
          <p:cNvGraphicFramePr/>
          <p:nvPr/>
        </p:nvGraphicFramePr>
        <p:xfrm>
          <a:off x="2971800" y="1562100"/>
          <a:ext cx="3000000" cy="3000000"/>
        </p:xfrm>
        <a:graphic>
          <a:graphicData uri="http://schemas.openxmlformats.org/drawingml/2006/table">
            <a:tbl>
              <a:tblPr bandRow="1" firstRow="1">
                <a:noFill/>
                <a:tableStyleId>{31AAEDEE-E3EA-44EC-A96F-0F97AA88F470}</a:tableStyleId>
              </a:tblPr>
              <a:tblGrid>
                <a:gridCol w="1524000"/>
                <a:gridCol w="1600200"/>
              </a:tblGrid>
              <a:tr h="326575">
                <a:tc>
                  <a:txBody>
                    <a:bodyPr/>
                    <a:lstStyle/>
                    <a:p>
                      <a:pPr indent="0" lvl="0" marL="0" marR="0" rtl="0" algn="l">
                        <a:spcBef>
                          <a:spcPts val="0"/>
                        </a:spcBef>
                        <a:spcAft>
                          <a:spcPts val="0"/>
                        </a:spcAft>
                        <a:buNone/>
                      </a:pPr>
                      <a:r>
                        <a:rPr b="1" i="1" lang="en-US" sz="1600" u="none" cap="none" strike="noStrike"/>
                        <a:t>Category</a:t>
                      </a:r>
                      <a:endParaRPr/>
                    </a:p>
                  </a:txBody>
                  <a:tcPr marT="45725" marB="45725" marR="91450" marL="91450">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1" i="1" lang="en-US" sz="1600"/>
                        <a:t>Attribute</a:t>
                      </a:r>
                      <a:endParaRPr/>
                    </a:p>
                  </a:txBody>
                  <a:tcPr marT="45725" marB="45725" marR="91450" marL="91450">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26575">
                <a:tc>
                  <a:txBody>
                    <a:bodyPr/>
                    <a:lstStyle/>
                    <a:p>
                      <a:pPr indent="0" lvl="0" marL="0" marR="0" rtl="0" algn="l">
                        <a:spcBef>
                          <a:spcPts val="0"/>
                        </a:spcBef>
                        <a:spcAft>
                          <a:spcPts val="0"/>
                        </a:spcAft>
                        <a:buNone/>
                      </a:pPr>
                      <a:r>
                        <a:rPr lang="en-US" sz="1600"/>
                        <a:t>Form</a:t>
                      </a:r>
                      <a:endParaRPr/>
                    </a:p>
                  </a:txBody>
                  <a:tcPr marT="45725" marB="45725" marR="91450" marL="91450">
                    <a:lnT cap="flat" cmpd="sng" w="12700">
                      <a:solidFill>
                        <a:srgbClr val="000000"/>
                      </a:solidFill>
                      <a:prstDash val="solid"/>
                      <a:round/>
                      <a:headEnd len="sm" w="sm" type="none"/>
                      <a:tailEnd len="sm" w="sm" type="none"/>
                    </a:lnT>
                  </a:tcPr>
                </a:tc>
                <a:tc>
                  <a:txBody>
                    <a:bodyPr/>
                    <a:lstStyle/>
                    <a:p>
                      <a:pPr indent="0" lvl="0" marL="0" marR="0" rtl="0" algn="l">
                        <a:spcBef>
                          <a:spcPts val="0"/>
                        </a:spcBef>
                        <a:spcAft>
                          <a:spcPts val="0"/>
                        </a:spcAft>
                        <a:buNone/>
                      </a:pPr>
                      <a:r>
                        <a:rPr lang="en-US" sz="1600"/>
                        <a:t>Orientation</a:t>
                      </a:r>
                      <a:endParaRPr/>
                    </a:p>
                  </a:txBody>
                  <a:tcPr marT="45725" marB="45725" marR="91450" marL="91450">
                    <a:lnT cap="flat" cmpd="sng" w="12700">
                      <a:solidFill>
                        <a:srgbClr val="000000"/>
                      </a:solidFill>
                      <a:prstDash val="solid"/>
                      <a:round/>
                      <a:headEnd len="sm" w="sm" type="none"/>
                      <a:tailEnd len="sm" w="sm" type="none"/>
                    </a:lnT>
                  </a:tcPr>
                </a:tc>
              </a:tr>
              <a:tr h="326575">
                <a:tc>
                  <a:txBody>
                    <a:bodyPr/>
                    <a:lstStyle/>
                    <a:p>
                      <a:pPr indent="0" lvl="0" marL="0" marR="0" rtl="0" algn="l">
                        <a:spcBef>
                          <a:spcPts val="0"/>
                        </a:spcBef>
                        <a:spcAft>
                          <a:spcPts val="0"/>
                        </a:spcAft>
                        <a:buNone/>
                      </a:pPr>
                      <a:r>
                        <a:t/>
                      </a:r>
                      <a:endParaRPr sz="1600"/>
                    </a:p>
                  </a:txBody>
                  <a:tcPr marT="45725" marB="45725" marR="91450" marL="91450"/>
                </a:tc>
                <a:tc>
                  <a:txBody>
                    <a:bodyPr/>
                    <a:lstStyle/>
                    <a:p>
                      <a:pPr indent="0" lvl="0" marL="0" marR="0" rtl="0" algn="l">
                        <a:spcBef>
                          <a:spcPts val="0"/>
                        </a:spcBef>
                        <a:spcAft>
                          <a:spcPts val="0"/>
                        </a:spcAft>
                        <a:buNone/>
                      </a:pPr>
                      <a:r>
                        <a:rPr lang="en-US" sz="1600"/>
                        <a:t>Line length</a:t>
                      </a:r>
                      <a:endParaRPr/>
                    </a:p>
                  </a:txBody>
                  <a:tcPr marT="45725" marB="45725" marR="91450" marL="91450"/>
                </a:tc>
              </a:tr>
              <a:tr h="326575">
                <a:tc>
                  <a:txBody>
                    <a:bodyPr/>
                    <a:lstStyle/>
                    <a:p>
                      <a:pPr indent="0" lvl="0" marL="0" marR="0" rtl="0" algn="l">
                        <a:spcBef>
                          <a:spcPts val="0"/>
                        </a:spcBef>
                        <a:spcAft>
                          <a:spcPts val="0"/>
                        </a:spcAft>
                        <a:buNone/>
                      </a:pPr>
                      <a:r>
                        <a:t/>
                      </a:r>
                      <a:endParaRPr sz="1600"/>
                    </a:p>
                  </a:txBody>
                  <a:tcPr marT="45725" marB="45725" marR="91450" marL="91450"/>
                </a:tc>
                <a:tc>
                  <a:txBody>
                    <a:bodyPr/>
                    <a:lstStyle/>
                    <a:p>
                      <a:pPr indent="0" lvl="0" marL="0" marR="0" rtl="0" algn="l">
                        <a:spcBef>
                          <a:spcPts val="0"/>
                        </a:spcBef>
                        <a:spcAft>
                          <a:spcPts val="0"/>
                        </a:spcAft>
                        <a:buNone/>
                      </a:pPr>
                      <a:r>
                        <a:rPr lang="en-US" sz="1600"/>
                        <a:t>Line width</a:t>
                      </a:r>
                      <a:endParaRPr/>
                    </a:p>
                  </a:txBody>
                  <a:tcPr marT="45725" marB="45725" marR="91450" marL="91450"/>
                </a:tc>
              </a:tr>
              <a:tr h="326575">
                <a:tc>
                  <a:txBody>
                    <a:bodyPr/>
                    <a:lstStyle/>
                    <a:p>
                      <a:pPr indent="0" lvl="0" marL="0" marR="0" rtl="0" algn="l">
                        <a:spcBef>
                          <a:spcPts val="0"/>
                        </a:spcBef>
                        <a:spcAft>
                          <a:spcPts val="0"/>
                        </a:spcAft>
                        <a:buNone/>
                      </a:pPr>
                      <a:r>
                        <a:t/>
                      </a:r>
                      <a:endParaRPr sz="1600"/>
                    </a:p>
                  </a:txBody>
                  <a:tcPr marT="45725" marB="45725" marR="91450" marL="91450"/>
                </a:tc>
                <a:tc>
                  <a:txBody>
                    <a:bodyPr/>
                    <a:lstStyle/>
                    <a:p>
                      <a:pPr indent="0" lvl="0" marL="0" marR="0" rtl="0" algn="l">
                        <a:spcBef>
                          <a:spcPts val="0"/>
                        </a:spcBef>
                        <a:spcAft>
                          <a:spcPts val="0"/>
                        </a:spcAft>
                        <a:buNone/>
                      </a:pPr>
                      <a:r>
                        <a:rPr lang="en-US" sz="1600"/>
                        <a:t>Size</a:t>
                      </a:r>
                      <a:endParaRPr/>
                    </a:p>
                  </a:txBody>
                  <a:tcPr marT="45725" marB="45725" marR="91450" marL="91450"/>
                </a:tc>
              </a:tr>
              <a:tr h="326575">
                <a:tc>
                  <a:txBody>
                    <a:bodyPr/>
                    <a:lstStyle/>
                    <a:p>
                      <a:pPr indent="0" lvl="0" marL="0" marR="0" rtl="0" algn="l">
                        <a:spcBef>
                          <a:spcPts val="0"/>
                        </a:spcBef>
                        <a:spcAft>
                          <a:spcPts val="0"/>
                        </a:spcAft>
                        <a:buNone/>
                      </a:pPr>
                      <a:r>
                        <a:t/>
                      </a:r>
                      <a:endParaRPr sz="1600"/>
                    </a:p>
                  </a:txBody>
                  <a:tcPr marT="45725" marB="45725" marR="91450" marL="91450"/>
                </a:tc>
                <a:tc>
                  <a:txBody>
                    <a:bodyPr/>
                    <a:lstStyle/>
                    <a:p>
                      <a:pPr indent="0" lvl="0" marL="0" marR="0" rtl="0" algn="l">
                        <a:spcBef>
                          <a:spcPts val="0"/>
                        </a:spcBef>
                        <a:spcAft>
                          <a:spcPts val="0"/>
                        </a:spcAft>
                        <a:buNone/>
                      </a:pPr>
                      <a:r>
                        <a:rPr lang="en-US" sz="1600"/>
                        <a:t>Shape</a:t>
                      </a:r>
                      <a:endParaRPr/>
                    </a:p>
                  </a:txBody>
                  <a:tcPr marT="45725" marB="45725" marR="91450" marL="91450"/>
                </a:tc>
              </a:tr>
              <a:tr h="326575">
                <a:tc>
                  <a:txBody>
                    <a:bodyPr/>
                    <a:lstStyle/>
                    <a:p>
                      <a:pPr indent="0" lvl="0" marL="0" marR="0" rtl="0" algn="l">
                        <a:spcBef>
                          <a:spcPts val="0"/>
                        </a:spcBef>
                        <a:spcAft>
                          <a:spcPts val="0"/>
                        </a:spcAft>
                        <a:buNone/>
                      </a:pPr>
                      <a:r>
                        <a:t/>
                      </a:r>
                      <a:endParaRPr sz="1600"/>
                    </a:p>
                  </a:txBody>
                  <a:tcPr marT="45725" marB="45725" marR="91450" marL="91450"/>
                </a:tc>
                <a:tc>
                  <a:txBody>
                    <a:bodyPr/>
                    <a:lstStyle/>
                    <a:p>
                      <a:pPr indent="0" lvl="0" marL="0" marR="0" rtl="0" algn="l">
                        <a:spcBef>
                          <a:spcPts val="0"/>
                        </a:spcBef>
                        <a:spcAft>
                          <a:spcPts val="0"/>
                        </a:spcAft>
                        <a:buNone/>
                      </a:pPr>
                      <a:r>
                        <a:rPr lang="en-US" sz="1600"/>
                        <a:t>Curvature</a:t>
                      </a:r>
                      <a:endParaRPr/>
                    </a:p>
                  </a:txBody>
                  <a:tcPr marT="45725" marB="45725" marR="91450" marL="91450"/>
                </a:tc>
              </a:tr>
              <a:tr h="326575">
                <a:tc>
                  <a:txBody>
                    <a:bodyPr/>
                    <a:lstStyle/>
                    <a:p>
                      <a:pPr indent="0" lvl="0" marL="0" marR="0" rtl="0" algn="l">
                        <a:spcBef>
                          <a:spcPts val="0"/>
                        </a:spcBef>
                        <a:spcAft>
                          <a:spcPts val="0"/>
                        </a:spcAft>
                        <a:buNone/>
                      </a:pPr>
                      <a:r>
                        <a:t/>
                      </a:r>
                      <a:endParaRPr sz="1600"/>
                    </a:p>
                  </a:txBody>
                  <a:tcPr marT="45725" marB="45725" marR="91450" marL="91450"/>
                </a:tc>
                <a:tc>
                  <a:txBody>
                    <a:bodyPr/>
                    <a:lstStyle/>
                    <a:p>
                      <a:pPr indent="0" lvl="0" marL="0" marR="0" rtl="0" algn="l">
                        <a:spcBef>
                          <a:spcPts val="0"/>
                        </a:spcBef>
                        <a:spcAft>
                          <a:spcPts val="0"/>
                        </a:spcAft>
                        <a:buNone/>
                      </a:pPr>
                      <a:r>
                        <a:rPr lang="en-US" sz="1600"/>
                        <a:t>Added marks</a:t>
                      </a:r>
                      <a:endParaRPr/>
                    </a:p>
                  </a:txBody>
                  <a:tcPr marT="45725" marB="45725" marR="91450" marL="91450"/>
                </a:tc>
              </a:tr>
              <a:tr h="326575">
                <a:tc>
                  <a:txBody>
                    <a:bodyPr/>
                    <a:lstStyle/>
                    <a:p>
                      <a:pPr indent="0" lvl="0" marL="0" marR="0" rtl="0" algn="l">
                        <a:spcBef>
                          <a:spcPts val="0"/>
                        </a:spcBef>
                        <a:spcAft>
                          <a:spcPts val="0"/>
                        </a:spcAft>
                        <a:buNone/>
                      </a:pPr>
                      <a:r>
                        <a:t/>
                      </a:r>
                      <a:endParaRPr sz="1600"/>
                    </a:p>
                  </a:txBody>
                  <a:tcPr marT="45725" marB="45725" marR="91450" marL="91450">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lang="en-US" sz="1600"/>
                        <a:t>Enclosure</a:t>
                      </a:r>
                      <a:endParaRPr/>
                    </a:p>
                  </a:txBody>
                  <a:tcPr marT="45725" marB="45725" marR="91450" marL="91450">
                    <a:lnB cap="flat" cmpd="sng" w="12700">
                      <a:solidFill>
                        <a:srgbClr val="000000"/>
                      </a:solidFill>
                      <a:prstDash val="solid"/>
                      <a:round/>
                      <a:headEnd len="sm" w="sm" type="none"/>
                      <a:tailEnd len="sm" w="sm" type="none"/>
                    </a:lnB>
                  </a:tcPr>
                </a:tc>
              </a:tr>
              <a:tr h="326575">
                <a:tc>
                  <a:txBody>
                    <a:bodyPr/>
                    <a:lstStyle/>
                    <a:p>
                      <a:pPr indent="0" lvl="0" marL="0" marR="0" rtl="0" algn="l">
                        <a:spcBef>
                          <a:spcPts val="0"/>
                        </a:spcBef>
                        <a:spcAft>
                          <a:spcPts val="0"/>
                        </a:spcAft>
                        <a:buNone/>
                      </a:pPr>
                      <a:r>
                        <a:rPr lang="en-US" sz="1600"/>
                        <a:t>Color</a:t>
                      </a:r>
                      <a:endParaRPr/>
                    </a:p>
                  </a:txBody>
                  <a:tcPr marT="45725" marB="45725" marR="91450" marL="91450">
                    <a:lnT cap="flat" cmpd="sng" w="12700">
                      <a:solidFill>
                        <a:srgbClr val="000000"/>
                      </a:solidFill>
                      <a:prstDash val="solid"/>
                      <a:round/>
                      <a:headEnd len="sm" w="sm" type="none"/>
                      <a:tailEnd len="sm" w="sm" type="none"/>
                    </a:lnT>
                  </a:tcPr>
                </a:tc>
                <a:tc>
                  <a:txBody>
                    <a:bodyPr/>
                    <a:lstStyle/>
                    <a:p>
                      <a:pPr indent="0" lvl="0" marL="0" marR="0" rtl="0" algn="l">
                        <a:spcBef>
                          <a:spcPts val="0"/>
                        </a:spcBef>
                        <a:spcAft>
                          <a:spcPts val="0"/>
                        </a:spcAft>
                        <a:buNone/>
                      </a:pPr>
                      <a:r>
                        <a:rPr lang="en-US" sz="1600"/>
                        <a:t>Hue</a:t>
                      </a:r>
                      <a:endParaRPr/>
                    </a:p>
                  </a:txBody>
                  <a:tcPr marT="45725" marB="45725" marR="91450" marL="91450">
                    <a:lnT cap="flat" cmpd="sng" w="12700">
                      <a:solidFill>
                        <a:srgbClr val="000000"/>
                      </a:solidFill>
                      <a:prstDash val="solid"/>
                      <a:round/>
                      <a:headEnd len="sm" w="sm" type="none"/>
                      <a:tailEnd len="sm" w="sm" type="none"/>
                    </a:lnT>
                  </a:tcPr>
                </a:tc>
              </a:tr>
              <a:tr h="326575">
                <a:tc>
                  <a:txBody>
                    <a:bodyPr/>
                    <a:lstStyle/>
                    <a:p>
                      <a:pPr indent="0" lvl="0" marL="0" marR="0" rtl="0" algn="l">
                        <a:spcBef>
                          <a:spcPts val="0"/>
                        </a:spcBef>
                        <a:spcAft>
                          <a:spcPts val="0"/>
                        </a:spcAft>
                        <a:buNone/>
                      </a:pPr>
                      <a:r>
                        <a:t/>
                      </a:r>
                      <a:endParaRPr sz="1600"/>
                    </a:p>
                  </a:txBody>
                  <a:tcPr marT="45725" marB="45725" marR="91450" marL="91450">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lang="en-US" sz="1600"/>
                        <a:t>Intensity</a:t>
                      </a:r>
                      <a:endParaRPr/>
                    </a:p>
                  </a:txBody>
                  <a:tcPr marT="45725" marB="45725" marR="91450" marL="91450">
                    <a:lnB cap="flat" cmpd="sng" w="12700">
                      <a:solidFill>
                        <a:srgbClr val="000000"/>
                      </a:solidFill>
                      <a:prstDash val="solid"/>
                      <a:round/>
                      <a:headEnd len="sm" w="sm" type="none"/>
                      <a:tailEnd len="sm" w="sm" type="none"/>
                    </a:lnB>
                  </a:tcPr>
                </a:tc>
              </a:tr>
              <a:tr h="326575">
                <a:tc>
                  <a:txBody>
                    <a:bodyPr/>
                    <a:lstStyle/>
                    <a:p>
                      <a:pPr indent="0" lvl="0" marL="0" marR="0" rtl="0" algn="l">
                        <a:spcBef>
                          <a:spcPts val="0"/>
                        </a:spcBef>
                        <a:spcAft>
                          <a:spcPts val="0"/>
                        </a:spcAft>
                        <a:buNone/>
                      </a:pPr>
                      <a:r>
                        <a:rPr lang="en-US" sz="1600"/>
                        <a:t>Spatial position</a:t>
                      </a:r>
                      <a:endParaRPr/>
                    </a:p>
                  </a:txBody>
                  <a:tcPr marT="45725" marB="45725" marR="91450" marL="91450">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lang="en-US" sz="1600"/>
                        <a:t>2-D position</a:t>
                      </a:r>
                      <a:endParaRPr/>
                    </a:p>
                  </a:txBody>
                  <a:tcPr marT="45725" marB="45725" marR="91450" marL="91450">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26575">
                <a:tc>
                  <a:txBody>
                    <a:bodyPr/>
                    <a:lstStyle/>
                    <a:p>
                      <a:pPr indent="0" lvl="0" marL="0" marR="0" rtl="0" algn="l">
                        <a:spcBef>
                          <a:spcPts val="0"/>
                        </a:spcBef>
                        <a:spcAft>
                          <a:spcPts val="0"/>
                        </a:spcAft>
                        <a:buNone/>
                      </a:pPr>
                      <a:r>
                        <a:rPr lang="en-US" sz="1600"/>
                        <a:t>Motion</a:t>
                      </a:r>
                      <a:endParaRPr/>
                    </a:p>
                  </a:txBody>
                  <a:tcPr marT="45725" marB="45725" marR="91450" marL="91450">
                    <a:lnT cap="flat" cmpd="sng" w="12700">
                      <a:solidFill>
                        <a:srgbClr val="000000"/>
                      </a:solidFill>
                      <a:prstDash val="solid"/>
                      <a:round/>
                      <a:headEnd len="sm" w="sm" type="none"/>
                      <a:tailEnd len="sm" w="sm" type="none"/>
                    </a:lnT>
                  </a:tcPr>
                </a:tc>
                <a:tc>
                  <a:txBody>
                    <a:bodyPr/>
                    <a:lstStyle/>
                    <a:p>
                      <a:pPr indent="0" lvl="0" marL="0" marR="0" rtl="0" algn="l">
                        <a:spcBef>
                          <a:spcPts val="0"/>
                        </a:spcBef>
                        <a:spcAft>
                          <a:spcPts val="0"/>
                        </a:spcAft>
                        <a:buNone/>
                      </a:pPr>
                      <a:r>
                        <a:rPr lang="en-US" sz="1600"/>
                        <a:t>Flicker</a:t>
                      </a:r>
                      <a:endParaRPr/>
                    </a:p>
                  </a:txBody>
                  <a:tcPr marT="45725" marB="45725" marR="91450" marL="91450">
                    <a:lnT cap="flat" cmpd="sng" w="12700">
                      <a:solidFill>
                        <a:srgbClr val="000000"/>
                      </a:solidFill>
                      <a:prstDash val="solid"/>
                      <a:round/>
                      <a:headEnd len="sm" w="sm" type="none"/>
                      <a:tailEnd len="sm" w="sm" type="none"/>
                    </a:lnT>
                  </a:tcPr>
                </a:tc>
              </a:tr>
              <a:tr h="326575">
                <a:tc>
                  <a:txBody>
                    <a:bodyPr/>
                    <a:lstStyle/>
                    <a:p>
                      <a:pPr indent="0" lvl="0" marL="0" marR="0" rtl="0" algn="l">
                        <a:spcBef>
                          <a:spcPts val="0"/>
                        </a:spcBef>
                        <a:spcAft>
                          <a:spcPts val="0"/>
                        </a:spcAft>
                        <a:buNone/>
                      </a:pPr>
                      <a:r>
                        <a:t/>
                      </a:r>
                      <a:endParaRPr sz="1600"/>
                    </a:p>
                  </a:txBody>
                  <a:tcPr marT="45725" marB="45725" marR="91450" marL="91450"/>
                </a:tc>
                <a:tc>
                  <a:txBody>
                    <a:bodyPr/>
                    <a:lstStyle/>
                    <a:p>
                      <a:pPr indent="0" lvl="0" marL="0" marR="0" rtl="0" algn="l">
                        <a:spcBef>
                          <a:spcPts val="0"/>
                        </a:spcBef>
                        <a:spcAft>
                          <a:spcPts val="0"/>
                        </a:spcAft>
                        <a:buNone/>
                      </a:pPr>
                      <a:r>
                        <a:rPr lang="en-US" sz="1600"/>
                        <a:t>Direction</a:t>
                      </a:r>
                      <a:endParaRPr/>
                    </a:p>
                  </a:txBody>
                  <a:tcPr marT="45725" marB="45725" marR="91450" marL="91450"/>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Visual cues</a:t>
            </a:r>
            <a:endParaRPr/>
          </a:p>
        </p:txBody>
      </p:sp>
      <p:sp>
        <p:nvSpPr>
          <p:cNvPr id="155" name="Google Shape;155;p11"/>
          <p:cNvSpPr txBox="1"/>
          <p:nvPr>
            <p:ph idx="1" type="body"/>
          </p:nvPr>
        </p:nvSpPr>
        <p:spPr>
          <a:xfrm>
            <a:off x="457200" y="1417638"/>
            <a:ext cx="8229600" cy="5135562"/>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Usual visual cues involve position, length, angle, direction, shape, area, volume and color.</a:t>
            </a:r>
            <a:endParaRPr/>
          </a:p>
          <a:p>
            <a:pPr indent="-342900" lvl="0" marL="342900" rtl="0" algn="l">
              <a:spcBef>
                <a:spcPts val="640"/>
              </a:spcBef>
              <a:spcAft>
                <a:spcPts val="0"/>
              </a:spcAft>
              <a:buClr>
                <a:schemeClr val="dk1"/>
              </a:buClr>
              <a:buSzPts val="3200"/>
              <a:buChar char="•"/>
            </a:pPr>
            <a:r>
              <a:rPr lang="en-US"/>
              <a:t>However, not all visual cues are equally effective, and their effectiveness depends on whether the type of variable you are trying to represent.</a:t>
            </a:r>
            <a:endParaRPr/>
          </a:p>
          <a:p>
            <a:pPr indent="-139700" lvl="0" marL="342900" rtl="0" algn="l">
              <a:spcBef>
                <a:spcPts val="640"/>
              </a:spcBef>
              <a:spcAft>
                <a:spcPts val="0"/>
              </a:spcAft>
              <a:buClr>
                <a:schemeClr val="dk1"/>
              </a:buClr>
              <a:buSzPts val="3200"/>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Types of data</a:t>
            </a:r>
            <a:endParaRPr/>
          </a:p>
        </p:txBody>
      </p:sp>
      <p:sp>
        <p:nvSpPr>
          <p:cNvPr id="161" name="Google Shape;161;p1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A usual classification:</a:t>
            </a:r>
            <a:endParaRPr/>
          </a:p>
          <a:p>
            <a:pPr indent="-285750" lvl="1" marL="742950" rtl="0" algn="l">
              <a:spcBef>
                <a:spcPts val="560"/>
              </a:spcBef>
              <a:spcAft>
                <a:spcPts val="0"/>
              </a:spcAft>
              <a:buClr>
                <a:schemeClr val="dk1"/>
              </a:buClr>
              <a:buSzPts val="2800"/>
              <a:buChar char="–"/>
            </a:pPr>
            <a:r>
              <a:rPr lang="en-US"/>
              <a:t>Qualitative (or categorical).</a:t>
            </a:r>
            <a:endParaRPr/>
          </a:p>
          <a:p>
            <a:pPr indent="-285750" lvl="1" marL="742950" rtl="0" algn="l">
              <a:spcBef>
                <a:spcPts val="560"/>
              </a:spcBef>
              <a:spcAft>
                <a:spcPts val="0"/>
              </a:spcAft>
              <a:buClr>
                <a:schemeClr val="dk1"/>
              </a:buClr>
              <a:buSzPts val="2800"/>
              <a:buChar char="–"/>
            </a:pPr>
            <a:r>
              <a:rPr lang="en-US"/>
              <a:t>Quantitative.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Types of Data</a:t>
            </a:r>
            <a:endParaRPr/>
          </a:p>
        </p:txBody>
      </p:sp>
      <p:sp>
        <p:nvSpPr>
          <p:cNvPr id="168" name="Google Shape;168;p1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lnSpcReduction="10000"/>
          </a:bodyPr>
          <a:lstStyle/>
          <a:p>
            <a:pPr indent="-342900" lvl="0" marL="342900" rtl="0" algn="l">
              <a:spcBef>
                <a:spcPts val="0"/>
              </a:spcBef>
              <a:spcAft>
                <a:spcPts val="0"/>
              </a:spcAft>
              <a:buClr>
                <a:schemeClr val="dk1"/>
              </a:buClr>
              <a:buSzPts val="3200"/>
              <a:buChar char="•"/>
            </a:pPr>
            <a:r>
              <a:rPr i="1" lang="en-US" u="sng"/>
              <a:t>Qualitative data</a:t>
            </a:r>
            <a:r>
              <a:rPr lang="en-US"/>
              <a:t>, also called categorical or attribute data. These can be separated into different categories that are distinguished by some non-numeric characteristics.</a:t>
            </a:r>
            <a:endParaRPr/>
          </a:p>
          <a:p>
            <a:pPr indent="-285750" lvl="1" marL="742950" rtl="0" algn="l">
              <a:spcBef>
                <a:spcPts val="560"/>
              </a:spcBef>
              <a:spcAft>
                <a:spcPts val="0"/>
              </a:spcAft>
              <a:buClr>
                <a:schemeClr val="dk1"/>
              </a:buClr>
              <a:buSzPts val="2800"/>
              <a:buChar char="–"/>
            </a:pPr>
            <a:r>
              <a:rPr i="1" lang="en-US" u="sng"/>
              <a:t>Nominal data</a:t>
            </a:r>
            <a:r>
              <a:rPr lang="en-US"/>
              <a:t> consist of names, labels or categories only. There is no natural ordering to these categories.</a:t>
            </a:r>
            <a:endParaRPr/>
          </a:p>
          <a:p>
            <a:pPr indent="-285750" lvl="1" marL="742950" rtl="0" algn="l">
              <a:spcBef>
                <a:spcPts val="560"/>
              </a:spcBef>
              <a:spcAft>
                <a:spcPts val="0"/>
              </a:spcAft>
              <a:buClr>
                <a:schemeClr val="dk1"/>
              </a:buClr>
              <a:buSzPts val="2800"/>
              <a:buChar char="–"/>
            </a:pPr>
            <a:r>
              <a:rPr i="1" lang="en-US" u="sng"/>
              <a:t>Ordinal data</a:t>
            </a:r>
            <a:r>
              <a:rPr lang="en-US"/>
              <a:t> can be arranged in some order but differences between data values either cannot be determined or are meaningless.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Examples of nominal variables </a:t>
            </a:r>
            <a:endParaRPr/>
          </a:p>
        </p:txBody>
      </p:sp>
      <p:sp>
        <p:nvSpPr>
          <p:cNvPr id="174" name="Google Shape;174;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Party to which a politician belongs.</a:t>
            </a:r>
            <a:endParaRPr/>
          </a:p>
          <a:p>
            <a:pPr indent="-342900" lvl="0" marL="342900" rtl="0" algn="l">
              <a:spcBef>
                <a:spcPts val="640"/>
              </a:spcBef>
              <a:spcAft>
                <a:spcPts val="0"/>
              </a:spcAft>
              <a:buClr>
                <a:schemeClr val="dk1"/>
              </a:buClr>
              <a:buSzPts val="3200"/>
              <a:buChar char="•"/>
            </a:pPr>
            <a:r>
              <a:rPr lang="en-US"/>
              <a:t>Types of listings in AirBnB (apartment, house, castle, igloo, etc).</a:t>
            </a:r>
            <a:endParaRPr/>
          </a:p>
          <a:p>
            <a:pPr indent="-342900" lvl="0" marL="342900" rtl="0" algn="l">
              <a:spcBef>
                <a:spcPts val="640"/>
              </a:spcBef>
              <a:spcAft>
                <a:spcPts val="0"/>
              </a:spcAft>
              <a:buClr>
                <a:schemeClr val="dk1"/>
              </a:buClr>
              <a:buSzPts val="3200"/>
              <a:buChar char="•"/>
            </a:pPr>
            <a:r>
              <a:rPr lang="en-US"/>
              <a:t>Type of worker in the weaving dataset  (home or factory weaver).</a:t>
            </a:r>
            <a:endParaRPr/>
          </a:p>
          <a:p>
            <a:pPr indent="-342900" lvl="0" marL="342900" rtl="0" algn="l">
              <a:spcBef>
                <a:spcPts val="640"/>
              </a:spcBef>
              <a:spcAft>
                <a:spcPts val="0"/>
              </a:spcAft>
              <a:buClr>
                <a:schemeClr val="dk1"/>
              </a:buClr>
              <a:buSzPts val="3200"/>
              <a:buChar char="•"/>
            </a:pPr>
            <a:r>
              <a:rPr lang="en-US"/>
              <a:t>Eye color (black, blue, brown, black).</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Example of an ordinal variable</a:t>
            </a:r>
            <a:endParaRPr/>
          </a:p>
        </p:txBody>
      </p:sp>
      <p:sp>
        <p:nvSpPr>
          <p:cNvPr id="181" name="Google Shape;181;p15"/>
          <p:cNvSpPr txBox="1"/>
          <p:nvPr>
            <p:ph idx="1" type="body"/>
          </p:nvPr>
        </p:nvSpPr>
        <p:spPr>
          <a:xfrm>
            <a:off x="457200" y="1417638"/>
            <a:ext cx="7467600" cy="5257800"/>
          </a:xfrm>
          <a:prstGeom prst="rect">
            <a:avLst/>
          </a:prstGeom>
          <a:noFill/>
          <a:ln>
            <a:noFill/>
          </a:ln>
        </p:spPr>
        <p:txBody>
          <a:bodyPr anchorCtr="0" anchor="t" bIns="45700" lIns="91425" spcFirstLastPara="1" rIns="91425" wrap="square" tIns="45700">
            <a:normAutofit fontScale="85000" lnSpcReduction="20000"/>
          </a:bodyPr>
          <a:lstStyle/>
          <a:p>
            <a:pPr indent="-342900" lvl="0" marL="342900" rtl="0" algn="l">
              <a:spcBef>
                <a:spcPts val="0"/>
              </a:spcBef>
              <a:spcAft>
                <a:spcPts val="0"/>
              </a:spcAft>
              <a:buClr>
                <a:schemeClr val="dk1"/>
              </a:buClr>
              <a:buSzPct val="100000"/>
              <a:buNone/>
            </a:pPr>
            <a:r>
              <a:rPr lang="en-US"/>
              <a:t>This scale is used to classify the performance status of patients in a clinical trial.</a:t>
            </a:r>
            <a:endParaRPr/>
          </a:p>
          <a:p>
            <a:pPr indent="-342900" lvl="0" marL="342900" rtl="0" algn="l">
              <a:spcBef>
                <a:spcPts val="544"/>
              </a:spcBef>
              <a:spcAft>
                <a:spcPts val="0"/>
              </a:spcAft>
              <a:buClr>
                <a:schemeClr val="dk1"/>
              </a:buClr>
              <a:buSzPct val="100000"/>
              <a:buNone/>
            </a:pPr>
            <a:r>
              <a:t/>
            </a:r>
            <a:endParaRPr/>
          </a:p>
          <a:p>
            <a:pPr indent="-342900" lvl="0" marL="342900" rtl="0" algn="l">
              <a:spcBef>
                <a:spcPts val="544"/>
              </a:spcBef>
              <a:spcAft>
                <a:spcPts val="0"/>
              </a:spcAft>
              <a:buClr>
                <a:schemeClr val="dk1"/>
              </a:buClr>
              <a:buSzPct val="100000"/>
              <a:buNone/>
            </a:pPr>
            <a:r>
              <a:t/>
            </a:r>
            <a:endParaRPr/>
          </a:p>
          <a:p>
            <a:pPr indent="-342900" lvl="0" marL="342900" rtl="0" algn="l">
              <a:spcBef>
                <a:spcPts val="544"/>
              </a:spcBef>
              <a:spcAft>
                <a:spcPts val="0"/>
              </a:spcAft>
              <a:buClr>
                <a:schemeClr val="dk1"/>
              </a:buClr>
              <a:buSzPct val="100000"/>
              <a:buNone/>
            </a:pPr>
            <a:r>
              <a:t/>
            </a:r>
            <a:endParaRPr/>
          </a:p>
          <a:p>
            <a:pPr indent="-342900" lvl="0" marL="342900" rtl="0" algn="l">
              <a:spcBef>
                <a:spcPts val="544"/>
              </a:spcBef>
              <a:spcAft>
                <a:spcPts val="0"/>
              </a:spcAft>
              <a:buClr>
                <a:schemeClr val="dk1"/>
              </a:buClr>
              <a:buSzPct val="100000"/>
              <a:buNone/>
            </a:pPr>
            <a:r>
              <a:t/>
            </a:r>
            <a:endParaRPr/>
          </a:p>
          <a:p>
            <a:pPr indent="-342900" lvl="0" marL="342900" rtl="0" algn="l">
              <a:spcBef>
                <a:spcPts val="544"/>
              </a:spcBef>
              <a:spcAft>
                <a:spcPts val="0"/>
              </a:spcAft>
              <a:buClr>
                <a:schemeClr val="dk1"/>
              </a:buClr>
              <a:buSzPct val="100000"/>
              <a:buNone/>
            </a:pPr>
            <a:r>
              <a:t/>
            </a:r>
            <a:endParaRPr/>
          </a:p>
          <a:p>
            <a:pPr indent="-342900" lvl="0" marL="342900" rtl="0" algn="l">
              <a:spcBef>
                <a:spcPts val="544"/>
              </a:spcBef>
              <a:spcAft>
                <a:spcPts val="0"/>
              </a:spcAft>
              <a:buClr>
                <a:schemeClr val="dk1"/>
              </a:buClr>
              <a:buSzPct val="100000"/>
              <a:buNone/>
            </a:pPr>
            <a:r>
              <a:t/>
            </a:r>
            <a:endParaRPr/>
          </a:p>
          <a:p>
            <a:pPr indent="-342900" lvl="0" marL="342900" rtl="0" algn="l">
              <a:spcBef>
                <a:spcPts val="544"/>
              </a:spcBef>
              <a:spcAft>
                <a:spcPts val="0"/>
              </a:spcAft>
              <a:buClr>
                <a:schemeClr val="dk1"/>
              </a:buClr>
              <a:buSzPct val="100000"/>
              <a:buNone/>
            </a:pPr>
            <a:r>
              <a:t/>
            </a:r>
            <a:endParaRPr/>
          </a:p>
          <a:p>
            <a:pPr indent="-342900" lvl="0" marL="342900" rtl="0" algn="l">
              <a:spcBef>
                <a:spcPts val="544"/>
              </a:spcBef>
              <a:spcAft>
                <a:spcPts val="0"/>
              </a:spcAft>
              <a:buClr>
                <a:schemeClr val="dk1"/>
              </a:buClr>
              <a:buSzPct val="100000"/>
              <a:buNone/>
            </a:pPr>
            <a:r>
              <a:t/>
            </a:r>
            <a:endParaRPr/>
          </a:p>
          <a:p>
            <a:pPr indent="-342900" lvl="0" marL="342900" rtl="0" algn="l">
              <a:spcBef>
                <a:spcPts val="544"/>
              </a:spcBef>
              <a:spcAft>
                <a:spcPts val="0"/>
              </a:spcAft>
              <a:buClr>
                <a:schemeClr val="dk1"/>
              </a:buClr>
              <a:buSzPct val="100000"/>
              <a:buNone/>
            </a:pPr>
            <a:r>
              <a:rPr lang="en-US"/>
              <a:t>The score of a patient in this scale is a categorical variable.  The categories are ordered, but the differences in magnitude are meaningless. </a:t>
            </a:r>
            <a:endParaRPr/>
          </a:p>
        </p:txBody>
      </p:sp>
      <p:graphicFrame>
        <p:nvGraphicFramePr>
          <p:cNvPr id="182" name="Google Shape;182;p15"/>
          <p:cNvGraphicFramePr/>
          <p:nvPr/>
        </p:nvGraphicFramePr>
        <p:xfrm>
          <a:off x="609600" y="2286000"/>
          <a:ext cx="3000000" cy="3000000"/>
        </p:xfrm>
        <a:graphic>
          <a:graphicData uri="http://schemas.openxmlformats.org/drawingml/2006/table">
            <a:tbl>
              <a:tblPr bandRow="1" firstRow="1">
                <a:noFill/>
                <a:tableStyleId>{74F0FFBC-3BA1-4479-ADC8-DEA136EED3DB}</a:tableStyleId>
              </a:tblPr>
              <a:tblGrid>
                <a:gridCol w="290000"/>
                <a:gridCol w="7177600"/>
              </a:tblGrid>
              <a:tr h="305575">
                <a:tc>
                  <a:txBody>
                    <a:bodyPr/>
                    <a:lstStyle/>
                    <a:p>
                      <a:pPr indent="0" lvl="0" marL="0" marR="0" rtl="0" algn="l">
                        <a:spcBef>
                          <a:spcPts val="0"/>
                        </a:spcBef>
                        <a:spcAft>
                          <a:spcPts val="0"/>
                        </a:spcAft>
                        <a:buNone/>
                      </a:pPr>
                      <a:r>
                        <a:t/>
                      </a:r>
                      <a:endParaRPr sz="1600"/>
                    </a:p>
                  </a:txBody>
                  <a:tcPr marT="45725" marB="45725" marR="91450" marL="91450"/>
                </a:tc>
                <a:tc>
                  <a:txBody>
                    <a:bodyPr/>
                    <a:lstStyle/>
                    <a:p>
                      <a:pPr indent="0" lvl="0" marL="0" marR="0" rtl="0" algn="l">
                        <a:spcBef>
                          <a:spcPts val="0"/>
                        </a:spcBef>
                        <a:spcAft>
                          <a:spcPts val="0"/>
                        </a:spcAft>
                        <a:buNone/>
                      </a:pPr>
                      <a:r>
                        <a:rPr lang="en-US" sz="1600"/>
                        <a:t>Description</a:t>
                      </a:r>
                      <a:endParaRPr/>
                    </a:p>
                  </a:txBody>
                  <a:tcPr marT="45725" marB="45725" marR="91450" marL="91450"/>
                </a:tc>
              </a:tr>
              <a:tr h="465200">
                <a:tc>
                  <a:txBody>
                    <a:bodyPr/>
                    <a:lstStyle/>
                    <a:p>
                      <a:pPr indent="0" lvl="0" marL="0" marR="0" rtl="0" algn="l">
                        <a:spcBef>
                          <a:spcPts val="0"/>
                        </a:spcBef>
                        <a:spcAft>
                          <a:spcPts val="0"/>
                        </a:spcAft>
                        <a:buNone/>
                      </a:pPr>
                      <a:r>
                        <a:rPr lang="en-US" sz="1600"/>
                        <a:t>0</a:t>
                      </a:r>
                      <a:endParaRPr/>
                    </a:p>
                  </a:txBody>
                  <a:tcPr marT="45725" marB="45725" marR="91450" marL="91450"/>
                </a:tc>
                <a:tc>
                  <a:txBody>
                    <a:bodyPr/>
                    <a:lstStyle/>
                    <a:p>
                      <a:pPr indent="0" lvl="0" marL="0" marR="0" rtl="0" algn="l">
                        <a:spcBef>
                          <a:spcPts val="0"/>
                        </a:spcBef>
                        <a:spcAft>
                          <a:spcPts val="0"/>
                        </a:spcAft>
                        <a:buNone/>
                      </a:pPr>
                      <a:r>
                        <a:rPr lang="en-US" sz="1600">
                          <a:solidFill>
                            <a:schemeClr val="dk1"/>
                          </a:solidFill>
                          <a:latin typeface="Calibri"/>
                          <a:ea typeface="Calibri"/>
                          <a:cs typeface="Calibri"/>
                          <a:sym typeface="Calibri"/>
                        </a:rPr>
                        <a:t>Fully active, able to carry on all pre-disease performance</a:t>
                      </a:r>
                      <a:r>
                        <a:rPr lang="en-US" sz="1600">
                          <a:solidFill>
                            <a:schemeClr val="dk1"/>
                          </a:solidFill>
                          <a:latin typeface="Calibri"/>
                          <a:ea typeface="Calibri"/>
                          <a:cs typeface="Calibri"/>
                          <a:sym typeface="Calibri"/>
                        </a:rPr>
                        <a:t> </a:t>
                      </a:r>
                      <a:r>
                        <a:rPr lang="en-US" sz="1600">
                          <a:solidFill>
                            <a:schemeClr val="dk1"/>
                          </a:solidFill>
                          <a:latin typeface="Calibri"/>
                          <a:ea typeface="Calibri"/>
                          <a:cs typeface="Calibri"/>
                          <a:sym typeface="Calibri"/>
                        </a:rPr>
                        <a:t>without restriction.</a:t>
                      </a:r>
                      <a:endParaRPr sz="1600"/>
                    </a:p>
                  </a:txBody>
                  <a:tcPr marT="45725" marB="45725" marR="91450" marL="91450"/>
                </a:tc>
              </a:tr>
              <a:tr h="527800">
                <a:tc>
                  <a:txBody>
                    <a:bodyPr/>
                    <a:lstStyle/>
                    <a:p>
                      <a:pPr indent="0" lvl="0" marL="0" marR="0" rtl="0" algn="l">
                        <a:spcBef>
                          <a:spcPts val="0"/>
                        </a:spcBef>
                        <a:spcAft>
                          <a:spcPts val="0"/>
                        </a:spcAft>
                        <a:buNone/>
                      </a:pPr>
                      <a:r>
                        <a:rPr lang="en-US" sz="1600"/>
                        <a:t>1</a:t>
                      </a:r>
                      <a:endParaRPr/>
                    </a:p>
                  </a:txBody>
                  <a:tcPr marT="45725" marB="45725" marR="91450" marL="91450"/>
                </a:tc>
                <a:tc>
                  <a:txBody>
                    <a:bodyPr/>
                    <a:lstStyle/>
                    <a:p>
                      <a:pPr indent="0" lvl="0" marL="0" marR="0" rtl="0" algn="l">
                        <a:spcBef>
                          <a:spcPts val="0"/>
                        </a:spcBef>
                        <a:spcAft>
                          <a:spcPts val="0"/>
                        </a:spcAft>
                        <a:buNone/>
                      </a:pPr>
                      <a:r>
                        <a:rPr lang="en-US" sz="1600">
                          <a:solidFill>
                            <a:schemeClr val="dk1"/>
                          </a:solidFill>
                          <a:latin typeface="Calibri"/>
                          <a:ea typeface="Calibri"/>
                          <a:cs typeface="Calibri"/>
                          <a:sym typeface="Calibri"/>
                        </a:rPr>
                        <a:t>Restricted in physically strenuous activity but ambulatory</a:t>
                      </a:r>
                      <a:r>
                        <a:rPr lang="en-US" sz="1600">
                          <a:solidFill>
                            <a:schemeClr val="dk1"/>
                          </a:solidFill>
                          <a:latin typeface="Calibri"/>
                          <a:ea typeface="Calibri"/>
                          <a:cs typeface="Calibri"/>
                          <a:sym typeface="Calibri"/>
                        </a:rPr>
                        <a:t> </a:t>
                      </a:r>
                      <a:r>
                        <a:rPr lang="en-US" sz="1600">
                          <a:solidFill>
                            <a:schemeClr val="dk1"/>
                          </a:solidFill>
                          <a:latin typeface="Calibri"/>
                          <a:ea typeface="Calibri"/>
                          <a:cs typeface="Calibri"/>
                          <a:sym typeface="Calibri"/>
                        </a:rPr>
                        <a:t>and able to carry out work of a light or sedentary nature.</a:t>
                      </a:r>
                      <a:endParaRPr/>
                    </a:p>
                  </a:txBody>
                  <a:tcPr marT="45725" marB="45725" marR="91450" marL="91450"/>
                </a:tc>
              </a:tr>
              <a:tr h="527800">
                <a:tc>
                  <a:txBody>
                    <a:bodyPr/>
                    <a:lstStyle/>
                    <a:p>
                      <a:pPr indent="0" lvl="0" marL="0" marR="0" rtl="0" algn="l">
                        <a:spcBef>
                          <a:spcPts val="0"/>
                        </a:spcBef>
                        <a:spcAft>
                          <a:spcPts val="0"/>
                        </a:spcAft>
                        <a:buNone/>
                      </a:pPr>
                      <a:r>
                        <a:rPr lang="en-US" sz="1600"/>
                        <a:t>2</a:t>
                      </a:r>
                      <a:endParaRPr/>
                    </a:p>
                  </a:txBody>
                  <a:tcPr marT="45725" marB="45725" marR="91450" marL="91450"/>
                </a:tc>
                <a:tc>
                  <a:txBody>
                    <a:bodyPr/>
                    <a:lstStyle/>
                    <a:p>
                      <a:pPr indent="0" lvl="0" marL="0" marR="0" rtl="0" algn="l">
                        <a:spcBef>
                          <a:spcPts val="0"/>
                        </a:spcBef>
                        <a:spcAft>
                          <a:spcPts val="0"/>
                        </a:spcAft>
                        <a:buNone/>
                      </a:pPr>
                      <a:r>
                        <a:rPr lang="en-US" sz="1600">
                          <a:solidFill>
                            <a:schemeClr val="dk1"/>
                          </a:solidFill>
                          <a:latin typeface="Calibri"/>
                          <a:ea typeface="Calibri"/>
                          <a:cs typeface="Calibri"/>
                          <a:sym typeface="Calibri"/>
                        </a:rPr>
                        <a:t>Ambulatory and capable of all self-care but unable to carry out</a:t>
                      </a:r>
                      <a:r>
                        <a:rPr lang="en-US" sz="1600">
                          <a:solidFill>
                            <a:schemeClr val="dk1"/>
                          </a:solidFill>
                          <a:latin typeface="Calibri"/>
                          <a:ea typeface="Calibri"/>
                          <a:cs typeface="Calibri"/>
                          <a:sym typeface="Calibri"/>
                        </a:rPr>
                        <a:t> </a:t>
                      </a:r>
                      <a:r>
                        <a:rPr lang="en-US" sz="1600">
                          <a:solidFill>
                            <a:schemeClr val="dk1"/>
                          </a:solidFill>
                          <a:latin typeface="Calibri"/>
                          <a:ea typeface="Calibri"/>
                          <a:cs typeface="Calibri"/>
                          <a:sym typeface="Calibri"/>
                        </a:rPr>
                        <a:t>any work activities; up and about more than 50% of waking hours.</a:t>
                      </a:r>
                      <a:endParaRPr sz="1600"/>
                    </a:p>
                  </a:txBody>
                  <a:tcPr marT="45725" marB="45725" marR="91450" marL="91450"/>
                </a:tc>
              </a:tr>
              <a:tr h="527800">
                <a:tc>
                  <a:txBody>
                    <a:bodyPr/>
                    <a:lstStyle/>
                    <a:p>
                      <a:pPr indent="0" lvl="0" marL="0" marR="0" rtl="0" algn="l">
                        <a:spcBef>
                          <a:spcPts val="0"/>
                        </a:spcBef>
                        <a:spcAft>
                          <a:spcPts val="0"/>
                        </a:spcAft>
                        <a:buNone/>
                      </a:pPr>
                      <a:r>
                        <a:rPr lang="en-US" sz="1600"/>
                        <a:t>3</a:t>
                      </a:r>
                      <a:endParaRPr/>
                    </a:p>
                  </a:txBody>
                  <a:tcPr marT="45725" marB="45725" marR="91450" marL="91450"/>
                </a:tc>
                <a:tc>
                  <a:txBody>
                    <a:bodyPr/>
                    <a:lstStyle/>
                    <a:p>
                      <a:pPr indent="0" lvl="0" marL="0" marR="0" rtl="0" algn="l">
                        <a:spcBef>
                          <a:spcPts val="0"/>
                        </a:spcBef>
                        <a:spcAft>
                          <a:spcPts val="0"/>
                        </a:spcAft>
                        <a:buNone/>
                      </a:pPr>
                      <a:r>
                        <a:rPr lang="en-US" sz="1600">
                          <a:solidFill>
                            <a:schemeClr val="dk1"/>
                          </a:solidFill>
                          <a:latin typeface="Calibri"/>
                          <a:ea typeface="Calibri"/>
                          <a:cs typeface="Calibri"/>
                          <a:sym typeface="Calibri"/>
                        </a:rPr>
                        <a:t>Capable of only limited self-care; confined to bed or chair</a:t>
                      </a:r>
                      <a:r>
                        <a:rPr lang="en-US" sz="1600">
                          <a:solidFill>
                            <a:schemeClr val="dk1"/>
                          </a:solidFill>
                          <a:latin typeface="Calibri"/>
                          <a:ea typeface="Calibri"/>
                          <a:cs typeface="Calibri"/>
                          <a:sym typeface="Calibri"/>
                        </a:rPr>
                        <a:t> </a:t>
                      </a:r>
                      <a:r>
                        <a:rPr lang="en-US" sz="1600">
                          <a:solidFill>
                            <a:schemeClr val="dk1"/>
                          </a:solidFill>
                          <a:latin typeface="Calibri"/>
                          <a:ea typeface="Calibri"/>
                          <a:cs typeface="Calibri"/>
                          <a:sym typeface="Calibri"/>
                        </a:rPr>
                        <a:t>more than 50% of waking hours.</a:t>
                      </a:r>
                      <a:r>
                        <a:rPr lang="en-US" sz="1600"/>
                        <a:t> </a:t>
                      </a:r>
                      <a:endParaRPr/>
                    </a:p>
                  </a:txBody>
                  <a:tcPr marT="45725" marB="45725" marR="91450" marL="91450"/>
                </a:tc>
              </a:tr>
              <a:tr h="465200">
                <a:tc>
                  <a:txBody>
                    <a:bodyPr/>
                    <a:lstStyle/>
                    <a:p>
                      <a:pPr indent="0" lvl="0" marL="0" marR="0" rtl="0" algn="l">
                        <a:spcBef>
                          <a:spcPts val="0"/>
                        </a:spcBef>
                        <a:spcAft>
                          <a:spcPts val="0"/>
                        </a:spcAft>
                        <a:buNone/>
                      </a:pPr>
                      <a:r>
                        <a:rPr lang="en-US" sz="1600"/>
                        <a:t>4</a:t>
                      </a:r>
                      <a:endParaRPr/>
                    </a:p>
                  </a:txBody>
                  <a:tcPr marT="45725" marB="45725" marR="91450" marL="91450"/>
                </a:tc>
                <a:tc>
                  <a:txBody>
                    <a:bodyPr/>
                    <a:lstStyle/>
                    <a:p>
                      <a:pPr indent="0" lvl="0" marL="0" marR="0" rtl="0" algn="l">
                        <a:spcBef>
                          <a:spcPts val="0"/>
                        </a:spcBef>
                        <a:spcAft>
                          <a:spcPts val="0"/>
                        </a:spcAft>
                        <a:buNone/>
                      </a:pPr>
                      <a:r>
                        <a:rPr lang="en-US" sz="1600">
                          <a:solidFill>
                            <a:schemeClr val="dk1"/>
                          </a:solidFill>
                          <a:latin typeface="Calibri"/>
                          <a:ea typeface="Calibri"/>
                          <a:cs typeface="Calibri"/>
                          <a:sym typeface="Calibri"/>
                        </a:rPr>
                        <a:t>Completely disabled; not capable of any self-care; totally</a:t>
                      </a:r>
                      <a:r>
                        <a:rPr lang="en-US" sz="1600">
                          <a:solidFill>
                            <a:schemeClr val="dk1"/>
                          </a:solidFill>
                          <a:latin typeface="Calibri"/>
                          <a:ea typeface="Calibri"/>
                          <a:cs typeface="Calibri"/>
                          <a:sym typeface="Calibri"/>
                        </a:rPr>
                        <a:t> </a:t>
                      </a:r>
                      <a:r>
                        <a:rPr lang="en-US" sz="1600">
                          <a:solidFill>
                            <a:schemeClr val="dk1"/>
                          </a:solidFill>
                          <a:latin typeface="Calibri"/>
                          <a:ea typeface="Calibri"/>
                          <a:cs typeface="Calibri"/>
                          <a:sym typeface="Calibri"/>
                        </a:rPr>
                        <a:t>confined to bed or chair.</a:t>
                      </a:r>
                      <a:r>
                        <a:rPr lang="en-US" sz="1600"/>
                        <a:t> </a:t>
                      </a:r>
                      <a:endParaRPr/>
                    </a:p>
                  </a:txBody>
                  <a:tcPr marT="45725" marB="45725" marR="91450" marL="91450"/>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1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Types of Data</a:t>
            </a:r>
            <a:endParaRPr/>
          </a:p>
        </p:txBody>
      </p:sp>
      <p:sp>
        <p:nvSpPr>
          <p:cNvPr id="189" name="Google Shape;189;p1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i="1" lang="en-US" u="sng"/>
              <a:t>Quantitative data</a:t>
            </a:r>
            <a:r>
              <a:rPr b="1" i="1" lang="en-US"/>
              <a:t> </a:t>
            </a:r>
            <a:r>
              <a:rPr lang="en-US"/>
              <a:t>consists of numbers representing counts or measurements.</a:t>
            </a:r>
            <a:endParaRPr sz="2000"/>
          </a:p>
          <a:p>
            <a:pPr indent="-285750" lvl="1" marL="742950" rtl="0" algn="l">
              <a:spcBef>
                <a:spcPts val="560"/>
              </a:spcBef>
              <a:spcAft>
                <a:spcPts val="0"/>
              </a:spcAft>
              <a:buClr>
                <a:schemeClr val="dk1"/>
              </a:buClr>
              <a:buSzPts val="2800"/>
              <a:buChar char="–"/>
            </a:pPr>
            <a:r>
              <a:rPr i="1" lang="en-US" u="sng"/>
              <a:t>Discrete data</a:t>
            </a:r>
            <a:r>
              <a:rPr lang="en-US"/>
              <a:t>:  the number of possible values is either a finite number or a countable number.</a:t>
            </a:r>
            <a:endParaRPr/>
          </a:p>
          <a:p>
            <a:pPr indent="-285750" lvl="1" marL="742950" rtl="0" algn="l">
              <a:spcBef>
                <a:spcPts val="560"/>
              </a:spcBef>
              <a:spcAft>
                <a:spcPts val="0"/>
              </a:spcAft>
              <a:buClr>
                <a:schemeClr val="dk1"/>
              </a:buClr>
              <a:buSzPts val="2800"/>
              <a:buChar char="–"/>
            </a:pPr>
            <a:r>
              <a:rPr i="1" lang="en-US" u="sng"/>
              <a:t>Continuous data</a:t>
            </a:r>
            <a:r>
              <a:rPr lang="en-US"/>
              <a:t>: are the result from infinitely many possible values not restricted to certain specified values.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Examples of discrete data</a:t>
            </a:r>
            <a:endParaRPr/>
          </a:p>
        </p:txBody>
      </p:sp>
      <p:sp>
        <p:nvSpPr>
          <p:cNvPr id="196" name="Google Shape;196;p17"/>
          <p:cNvSpPr txBox="1"/>
          <p:nvPr>
            <p:ph idx="1" type="body"/>
          </p:nvPr>
        </p:nvSpPr>
        <p:spPr>
          <a:xfrm>
            <a:off x="457200" y="1447800"/>
            <a:ext cx="8229600" cy="49530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Number of new cases of breast cancer reported annually from 1995 to 2002.</a:t>
            </a:r>
            <a:endParaRPr/>
          </a:p>
          <a:p>
            <a:pPr indent="-342900" lvl="0" marL="342900" rtl="0" algn="l">
              <a:spcBef>
                <a:spcPts val="640"/>
              </a:spcBef>
              <a:spcAft>
                <a:spcPts val="0"/>
              </a:spcAft>
              <a:buClr>
                <a:schemeClr val="dk1"/>
              </a:buClr>
              <a:buSzPts val="3200"/>
              <a:buChar char="•"/>
            </a:pPr>
            <a:r>
              <a:rPr lang="en-US"/>
              <a:t>Number of people who voted for Barack Obama in each state in the 2012 presidential election.</a:t>
            </a:r>
            <a:endParaRPr/>
          </a:p>
          <a:p>
            <a:pPr indent="-342900" lvl="0" marL="342900" rtl="0" algn="l">
              <a:spcBef>
                <a:spcPts val="640"/>
              </a:spcBef>
              <a:spcAft>
                <a:spcPts val="0"/>
              </a:spcAft>
              <a:buClr>
                <a:schemeClr val="dk1"/>
              </a:buClr>
              <a:buSzPts val="3200"/>
              <a:buChar char="•"/>
            </a:pPr>
            <a:r>
              <a:rPr lang="en-US"/>
              <a:t>Note that in some cases discrete data is obtained by “summarizing” qualitative data (i.e., counting the number of cases associated with each category).</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Examples of continuous data</a:t>
            </a:r>
            <a:endParaRPr/>
          </a:p>
        </p:txBody>
      </p:sp>
      <p:sp>
        <p:nvSpPr>
          <p:cNvPr id="203" name="Google Shape;203;p1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Unemployment rate.</a:t>
            </a:r>
            <a:endParaRPr/>
          </a:p>
          <a:p>
            <a:pPr indent="-342900" lvl="0" marL="342900" rtl="0" algn="l">
              <a:spcBef>
                <a:spcPts val="640"/>
              </a:spcBef>
              <a:spcAft>
                <a:spcPts val="0"/>
              </a:spcAft>
              <a:buClr>
                <a:schemeClr val="dk1"/>
              </a:buClr>
              <a:buSzPts val="3200"/>
              <a:buChar char="•"/>
            </a:pPr>
            <a:r>
              <a:rPr lang="en-US"/>
              <a:t>Inflation rate.</a:t>
            </a:r>
            <a:endParaRPr/>
          </a:p>
          <a:p>
            <a:pPr indent="-342900" lvl="0" marL="342900" rtl="0" algn="l">
              <a:spcBef>
                <a:spcPts val="640"/>
              </a:spcBef>
              <a:spcAft>
                <a:spcPts val="0"/>
              </a:spcAft>
              <a:buClr>
                <a:schemeClr val="dk1"/>
              </a:buClr>
              <a:buSzPts val="3200"/>
              <a:buChar char="•"/>
            </a:pPr>
            <a:r>
              <a:rPr lang="en-US"/>
              <a:t>Change in gross domestic product.</a:t>
            </a:r>
            <a:endParaRPr/>
          </a:p>
          <a:p>
            <a:pPr indent="-342900" lvl="0" marL="342900" rtl="0" algn="l">
              <a:spcBef>
                <a:spcPts val="640"/>
              </a:spcBef>
              <a:spcAft>
                <a:spcPts val="0"/>
              </a:spcAft>
              <a:buClr>
                <a:schemeClr val="dk1"/>
              </a:buClr>
              <a:buSzPts val="3200"/>
              <a:buChar char="•"/>
            </a:pPr>
            <a:r>
              <a:rPr lang="en-US"/>
              <a:t>Temperature.</a:t>
            </a:r>
            <a:endParaRPr/>
          </a:p>
          <a:p>
            <a:pPr indent="-342900" lvl="0" marL="342900" rtl="0" algn="l">
              <a:spcBef>
                <a:spcPts val="640"/>
              </a:spcBef>
              <a:spcAft>
                <a:spcPts val="0"/>
              </a:spcAft>
              <a:buClr>
                <a:schemeClr val="dk1"/>
              </a:buClr>
              <a:buSzPts val="3200"/>
              <a:buChar char="•"/>
            </a:pPr>
            <a:r>
              <a:rPr lang="en-US"/>
              <a:t>Weight.</a:t>
            </a:r>
            <a:endParaRPr/>
          </a:p>
          <a:p>
            <a:pPr indent="-342900" lvl="0" marL="342900" rtl="0" algn="l">
              <a:spcBef>
                <a:spcPts val="640"/>
              </a:spcBef>
              <a:spcAft>
                <a:spcPts val="0"/>
              </a:spcAft>
              <a:buClr>
                <a:schemeClr val="dk1"/>
              </a:buClr>
              <a:buSzPts val="3200"/>
              <a:buChar char="•"/>
            </a:pPr>
            <a:r>
              <a:rPr lang="en-US"/>
              <a:t>Bank capitalization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Calibri"/>
              <a:buNone/>
            </a:pPr>
            <a:r>
              <a:rPr lang="en-US"/>
              <a:t>Cognitive scale of visual cues for quantitative variables</a:t>
            </a:r>
            <a:endParaRPr/>
          </a:p>
        </p:txBody>
      </p:sp>
      <p:sp>
        <p:nvSpPr>
          <p:cNvPr id="209" name="Google Shape;209;p19"/>
          <p:cNvSpPr txBox="1"/>
          <p:nvPr/>
        </p:nvSpPr>
        <p:spPr>
          <a:xfrm>
            <a:off x="838200" y="1641932"/>
            <a:ext cx="2876709" cy="513986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3200" u="none" cap="none" strike="noStrike">
                <a:solidFill>
                  <a:schemeClr val="dk1"/>
                </a:solidFill>
                <a:latin typeface="Calibri"/>
                <a:ea typeface="Calibri"/>
                <a:cs typeface="Calibri"/>
                <a:sym typeface="Calibri"/>
              </a:rPr>
              <a:t>Position</a:t>
            </a:r>
            <a:endParaRPr/>
          </a:p>
          <a:p>
            <a:pPr indent="0" lvl="0" marL="0" marR="0" rtl="0" algn="ctr">
              <a:spcBef>
                <a:spcPts val="600"/>
              </a:spcBef>
              <a:spcAft>
                <a:spcPts val="0"/>
              </a:spcAft>
              <a:buNone/>
            </a:pPr>
            <a:r>
              <a:rPr b="0" i="0" lang="en-US" sz="3200" u="none" cap="none" strike="noStrike">
                <a:solidFill>
                  <a:schemeClr val="dk1"/>
                </a:solidFill>
                <a:latin typeface="Calibri"/>
                <a:ea typeface="Calibri"/>
                <a:cs typeface="Calibri"/>
                <a:sym typeface="Calibri"/>
              </a:rPr>
              <a:t>Length</a:t>
            </a:r>
            <a:endParaRPr/>
          </a:p>
          <a:p>
            <a:pPr indent="0" lvl="0" marL="0" marR="0" rtl="0" algn="ctr">
              <a:spcBef>
                <a:spcPts val="600"/>
              </a:spcBef>
              <a:spcAft>
                <a:spcPts val="0"/>
              </a:spcAft>
              <a:buNone/>
            </a:pPr>
            <a:r>
              <a:rPr b="0" i="0" lang="en-US" sz="3200" u="none" cap="none" strike="noStrike">
                <a:solidFill>
                  <a:schemeClr val="dk1"/>
                </a:solidFill>
                <a:latin typeface="Calibri"/>
                <a:ea typeface="Calibri"/>
                <a:cs typeface="Calibri"/>
                <a:sym typeface="Calibri"/>
              </a:rPr>
              <a:t>Angle</a:t>
            </a:r>
            <a:endParaRPr/>
          </a:p>
          <a:p>
            <a:pPr indent="0" lvl="0" marL="0" marR="0" rtl="0" algn="ctr">
              <a:spcBef>
                <a:spcPts val="600"/>
              </a:spcBef>
              <a:spcAft>
                <a:spcPts val="0"/>
              </a:spcAft>
              <a:buNone/>
            </a:pPr>
            <a:r>
              <a:rPr b="0" i="0" lang="en-US" sz="3200" u="none" cap="none" strike="noStrike">
                <a:solidFill>
                  <a:schemeClr val="dk1"/>
                </a:solidFill>
                <a:latin typeface="Calibri"/>
                <a:ea typeface="Calibri"/>
                <a:cs typeface="Calibri"/>
                <a:sym typeface="Calibri"/>
              </a:rPr>
              <a:t>Direction</a:t>
            </a:r>
            <a:endParaRPr/>
          </a:p>
          <a:p>
            <a:pPr indent="0" lvl="0" marL="0" marR="0" rtl="0" algn="ctr">
              <a:spcBef>
                <a:spcPts val="600"/>
              </a:spcBef>
              <a:spcAft>
                <a:spcPts val="0"/>
              </a:spcAft>
              <a:buNone/>
            </a:pPr>
            <a:r>
              <a:rPr b="0" i="0" lang="en-US" sz="3200" u="none" cap="none" strike="noStrike">
                <a:solidFill>
                  <a:schemeClr val="dk1"/>
                </a:solidFill>
                <a:latin typeface="Calibri"/>
                <a:ea typeface="Calibri"/>
                <a:cs typeface="Calibri"/>
                <a:sym typeface="Calibri"/>
              </a:rPr>
              <a:t>Shape</a:t>
            </a:r>
            <a:endParaRPr/>
          </a:p>
          <a:p>
            <a:pPr indent="0" lvl="0" marL="0" marR="0" rtl="0" algn="ctr">
              <a:spcBef>
                <a:spcPts val="600"/>
              </a:spcBef>
              <a:spcAft>
                <a:spcPts val="0"/>
              </a:spcAft>
              <a:buNone/>
            </a:pPr>
            <a:r>
              <a:rPr b="0" i="0" lang="en-US" sz="3200" u="none" cap="none" strike="noStrike">
                <a:solidFill>
                  <a:schemeClr val="dk1"/>
                </a:solidFill>
                <a:latin typeface="Calibri"/>
                <a:ea typeface="Calibri"/>
                <a:cs typeface="Calibri"/>
                <a:sym typeface="Calibri"/>
              </a:rPr>
              <a:t>Area</a:t>
            </a:r>
            <a:endParaRPr/>
          </a:p>
          <a:p>
            <a:pPr indent="0" lvl="0" marL="0" marR="0" rtl="0" algn="ctr">
              <a:spcBef>
                <a:spcPts val="600"/>
              </a:spcBef>
              <a:spcAft>
                <a:spcPts val="0"/>
              </a:spcAft>
              <a:buNone/>
            </a:pPr>
            <a:r>
              <a:rPr b="0" i="0" lang="en-US" sz="3200" u="none" cap="none" strike="noStrike">
                <a:solidFill>
                  <a:schemeClr val="dk1"/>
                </a:solidFill>
                <a:latin typeface="Calibri"/>
                <a:ea typeface="Calibri"/>
                <a:cs typeface="Calibri"/>
                <a:sym typeface="Calibri"/>
              </a:rPr>
              <a:t>Volume</a:t>
            </a:r>
            <a:endParaRPr/>
          </a:p>
          <a:p>
            <a:pPr indent="0" lvl="0" marL="0" marR="0" rtl="0" algn="ctr">
              <a:spcBef>
                <a:spcPts val="600"/>
              </a:spcBef>
              <a:spcAft>
                <a:spcPts val="0"/>
              </a:spcAft>
              <a:buNone/>
            </a:pPr>
            <a:r>
              <a:rPr b="0" i="0" lang="en-US" sz="3200" u="none" cap="none" strike="noStrike">
                <a:solidFill>
                  <a:schemeClr val="dk1"/>
                </a:solidFill>
                <a:latin typeface="Calibri"/>
                <a:ea typeface="Calibri"/>
                <a:cs typeface="Calibri"/>
                <a:sym typeface="Calibri"/>
              </a:rPr>
              <a:t>Color saturation</a:t>
            </a:r>
            <a:endParaRPr/>
          </a:p>
          <a:p>
            <a:pPr indent="0" lvl="0" marL="0" marR="0" rtl="0" algn="ctr">
              <a:spcBef>
                <a:spcPts val="600"/>
              </a:spcBef>
              <a:spcAft>
                <a:spcPts val="0"/>
              </a:spcAft>
              <a:buNone/>
            </a:pPr>
            <a:r>
              <a:rPr b="0" i="0" lang="en-US" sz="3200" u="none" cap="none" strike="noStrike">
                <a:solidFill>
                  <a:schemeClr val="dk1"/>
                </a:solidFill>
                <a:latin typeface="Calibri"/>
                <a:ea typeface="Calibri"/>
                <a:cs typeface="Calibri"/>
                <a:sym typeface="Calibri"/>
              </a:rPr>
              <a:t>Color Hue</a:t>
            </a:r>
            <a:endParaRPr/>
          </a:p>
        </p:txBody>
      </p:sp>
      <p:sp>
        <p:nvSpPr>
          <p:cNvPr id="210" name="Google Shape;210;p19"/>
          <p:cNvSpPr txBox="1"/>
          <p:nvPr/>
        </p:nvSpPr>
        <p:spPr>
          <a:xfrm>
            <a:off x="5181600" y="1644493"/>
            <a:ext cx="3124200" cy="5062924"/>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3200" u="none" cap="none" strike="noStrike">
                <a:solidFill>
                  <a:schemeClr val="dk1"/>
                </a:solidFill>
                <a:latin typeface="Calibri"/>
                <a:ea typeface="Calibri"/>
                <a:cs typeface="Calibri"/>
                <a:sym typeface="Calibri"/>
              </a:rPr>
              <a:t>More accurate comparisons</a:t>
            </a:r>
            <a:endParaRPr/>
          </a:p>
          <a:p>
            <a:pPr indent="0" lvl="0" marL="0" marR="0" rtl="0" algn="ctr">
              <a:spcBef>
                <a:spcPts val="600"/>
              </a:spcBef>
              <a:spcAft>
                <a:spcPts val="0"/>
              </a:spcAft>
              <a:buNone/>
            </a:pPr>
            <a:r>
              <a:t/>
            </a:r>
            <a:endParaRPr b="0" i="0" sz="3200" u="none" cap="none" strike="noStrike">
              <a:solidFill>
                <a:schemeClr val="dk1"/>
              </a:solidFill>
              <a:latin typeface="Calibri"/>
              <a:ea typeface="Calibri"/>
              <a:cs typeface="Calibri"/>
              <a:sym typeface="Calibri"/>
            </a:endParaRPr>
          </a:p>
          <a:p>
            <a:pPr indent="0" lvl="0" marL="0" marR="0" rtl="0" algn="ctr">
              <a:spcBef>
                <a:spcPts val="600"/>
              </a:spcBef>
              <a:spcAft>
                <a:spcPts val="0"/>
              </a:spcAft>
              <a:buNone/>
            </a:pPr>
            <a:r>
              <a:t/>
            </a:r>
            <a:endParaRPr b="0" i="0" sz="3200" u="none" cap="none" strike="noStrike">
              <a:solidFill>
                <a:schemeClr val="dk1"/>
              </a:solidFill>
              <a:latin typeface="Calibri"/>
              <a:ea typeface="Calibri"/>
              <a:cs typeface="Calibri"/>
              <a:sym typeface="Calibri"/>
            </a:endParaRPr>
          </a:p>
          <a:p>
            <a:pPr indent="0" lvl="0" marL="0" marR="0" rtl="0" algn="ctr">
              <a:spcBef>
                <a:spcPts val="600"/>
              </a:spcBef>
              <a:spcAft>
                <a:spcPts val="0"/>
              </a:spcAft>
              <a:buNone/>
            </a:pPr>
            <a:r>
              <a:t/>
            </a:r>
            <a:endParaRPr b="0" i="0" sz="3200" u="none" cap="none" strike="noStrike">
              <a:solidFill>
                <a:schemeClr val="dk1"/>
              </a:solidFill>
              <a:latin typeface="Calibri"/>
              <a:ea typeface="Calibri"/>
              <a:cs typeface="Calibri"/>
              <a:sym typeface="Calibri"/>
            </a:endParaRPr>
          </a:p>
          <a:p>
            <a:pPr indent="0" lvl="0" marL="0" marR="0" rtl="0" algn="ctr">
              <a:spcBef>
                <a:spcPts val="600"/>
              </a:spcBef>
              <a:spcAft>
                <a:spcPts val="0"/>
              </a:spcAft>
              <a:buNone/>
            </a:pPr>
            <a:r>
              <a:t/>
            </a:r>
            <a:endParaRPr b="0" i="0" sz="3200" u="none" cap="none" strike="noStrike">
              <a:solidFill>
                <a:schemeClr val="dk1"/>
              </a:solidFill>
              <a:latin typeface="Calibri"/>
              <a:ea typeface="Calibri"/>
              <a:cs typeface="Calibri"/>
              <a:sym typeface="Calibri"/>
            </a:endParaRPr>
          </a:p>
          <a:p>
            <a:pPr indent="0" lvl="0" marL="0" marR="0" rtl="0" algn="ctr">
              <a:spcBef>
                <a:spcPts val="600"/>
              </a:spcBef>
              <a:spcAft>
                <a:spcPts val="0"/>
              </a:spcAft>
              <a:buNone/>
            </a:pPr>
            <a:r>
              <a:t/>
            </a:r>
            <a:endParaRPr b="0" i="0" sz="3200" u="none" cap="none" strike="noStrike">
              <a:solidFill>
                <a:schemeClr val="dk1"/>
              </a:solidFill>
              <a:latin typeface="Calibri"/>
              <a:ea typeface="Calibri"/>
              <a:cs typeface="Calibri"/>
              <a:sym typeface="Calibri"/>
            </a:endParaRPr>
          </a:p>
          <a:p>
            <a:pPr indent="0" lvl="0" marL="0" marR="0" rtl="0" algn="ctr">
              <a:spcBef>
                <a:spcPts val="600"/>
              </a:spcBef>
              <a:spcAft>
                <a:spcPts val="0"/>
              </a:spcAft>
              <a:buNone/>
            </a:pPr>
            <a:r>
              <a:rPr b="0" i="0" lang="en-US" sz="3200" u="none" cap="none" strike="noStrike">
                <a:solidFill>
                  <a:schemeClr val="dk1"/>
                </a:solidFill>
                <a:latin typeface="Calibri"/>
                <a:ea typeface="Calibri"/>
                <a:cs typeface="Calibri"/>
                <a:sym typeface="Calibri"/>
              </a:rPr>
              <a:t>Less accurate</a:t>
            </a:r>
            <a:endParaRPr/>
          </a:p>
          <a:p>
            <a:pPr indent="0" lvl="0" marL="0" marR="0" rtl="0" algn="ctr">
              <a:spcBef>
                <a:spcPts val="600"/>
              </a:spcBef>
              <a:spcAft>
                <a:spcPts val="0"/>
              </a:spcAft>
              <a:buNone/>
            </a:pPr>
            <a:r>
              <a:rPr b="0" i="0" lang="en-US" sz="3200" u="none" cap="none" strike="noStrike">
                <a:solidFill>
                  <a:schemeClr val="dk1"/>
                </a:solidFill>
                <a:latin typeface="Calibri"/>
                <a:ea typeface="Calibri"/>
                <a:cs typeface="Calibri"/>
                <a:sym typeface="Calibri"/>
              </a:rPr>
              <a:t>comparisons</a:t>
            </a:r>
            <a:endParaRPr/>
          </a:p>
        </p:txBody>
      </p:sp>
      <p:sp>
        <p:nvSpPr>
          <p:cNvPr id="211" name="Google Shape;211;p19"/>
          <p:cNvSpPr/>
          <p:nvPr/>
        </p:nvSpPr>
        <p:spPr>
          <a:xfrm>
            <a:off x="6477000" y="2745761"/>
            <a:ext cx="762000" cy="2743200"/>
          </a:xfrm>
          <a:prstGeom prst="upDownArrow">
            <a:avLst>
              <a:gd fmla="val 50000" name="adj1"/>
              <a:gd fmla="val 50000" name="adj2"/>
            </a:avLst>
          </a:prstGeom>
          <a:gradFill>
            <a:gsLst>
              <a:gs pos="0">
                <a:srgbClr val="3E7FCD"/>
              </a:gs>
              <a:gs pos="100000">
                <a:srgbClr val="96C0FF"/>
              </a:gs>
            </a:gsLst>
            <a:lin ang="16200000" scaled="0"/>
          </a:gradFill>
          <a:ln cap="flat" cmpd="sng" w="9525">
            <a:solidFill>
              <a:srgbClr val="4A7DBA"/>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
          <p:cNvSpPr txBox="1"/>
          <p:nvPr/>
        </p:nvSpPr>
        <p:spPr>
          <a:xfrm>
            <a:off x="304800" y="2515850"/>
            <a:ext cx="8473844" cy="144655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4400" u="none" cap="none" strike="noStrike">
                <a:solidFill>
                  <a:schemeClr val="dk1"/>
                </a:solidFill>
                <a:latin typeface="Calibri"/>
                <a:ea typeface="Calibri"/>
                <a:cs typeface="Calibri"/>
                <a:sym typeface="Calibri"/>
              </a:rPr>
              <a:t>The best graph is the simplest graph </a:t>
            </a:r>
            <a:endParaRPr/>
          </a:p>
          <a:p>
            <a:pPr indent="0" lvl="0" marL="0" marR="0" rtl="0" algn="ctr">
              <a:spcBef>
                <a:spcPts val="0"/>
              </a:spcBef>
              <a:spcAft>
                <a:spcPts val="0"/>
              </a:spcAft>
              <a:buNone/>
            </a:pPr>
            <a:r>
              <a:rPr b="0" i="0" lang="en-US" sz="4400" u="none" cap="none" strike="noStrike">
                <a:solidFill>
                  <a:schemeClr val="dk1"/>
                </a:solidFill>
                <a:latin typeface="Calibri"/>
                <a:ea typeface="Calibri"/>
                <a:cs typeface="Calibri"/>
                <a:sym typeface="Calibri"/>
              </a:rPr>
              <a:t>that makes the desired point! </a:t>
            </a:r>
            <a:endParaRPr b="0" i="0" sz="4400" u="none" cap="none" strike="noStrike">
              <a:solidFill>
                <a:schemeClr val="dk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Calibri"/>
              <a:buNone/>
            </a:pPr>
            <a:r>
              <a:rPr lang="en-US"/>
              <a:t>Cognitive scale of visual cues for quantitative variables</a:t>
            </a:r>
            <a:endParaRPr/>
          </a:p>
        </p:txBody>
      </p:sp>
      <p:pic>
        <p:nvPicPr>
          <p:cNvPr id="217" name="Google Shape;217;p20"/>
          <p:cNvPicPr preferRelativeResize="0"/>
          <p:nvPr>
            <p:ph idx="1" type="body"/>
          </p:nvPr>
        </p:nvPicPr>
        <p:blipFill rotWithShape="1">
          <a:blip r:embed="rId3">
            <a:alphaModFix/>
          </a:blip>
          <a:srcRect b="0" l="-53548" r="-53548" t="0"/>
          <a:stretch/>
        </p:blipFill>
        <p:spPr>
          <a:xfrm>
            <a:off x="457200" y="1722437"/>
            <a:ext cx="8229600" cy="4525963"/>
          </a:xfrm>
          <a:prstGeom prst="rect">
            <a:avLst/>
          </a:prstGeom>
          <a:noFill/>
          <a:ln>
            <a:noFill/>
          </a:ln>
        </p:spPr>
      </p:pic>
      <p:sp>
        <p:nvSpPr>
          <p:cNvPr id="218" name="Google Shape;218;p20"/>
          <p:cNvSpPr txBox="1"/>
          <p:nvPr/>
        </p:nvSpPr>
        <p:spPr>
          <a:xfrm>
            <a:off x="4724400" y="6324600"/>
            <a:ext cx="399554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u="none" cap="none" strike="noStrike">
                <a:solidFill>
                  <a:schemeClr val="dk1"/>
                </a:solidFill>
                <a:latin typeface="Calibri"/>
                <a:ea typeface="Calibri"/>
                <a:cs typeface="Calibri"/>
                <a:sym typeface="Calibri"/>
              </a:rPr>
              <a:t>Taken from “Data Points” by Nathan Yau</a:t>
            </a:r>
            <a:endParaRPr sz="1800">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The accuracy of visual clues</a:t>
            </a:r>
            <a:endParaRPr/>
          </a:p>
        </p:txBody>
      </p:sp>
      <p:sp>
        <p:nvSpPr>
          <p:cNvPr id="224" name="Google Shape;224;p21"/>
          <p:cNvSpPr txBox="1"/>
          <p:nvPr>
            <p:ph idx="1" type="body"/>
          </p:nvPr>
        </p:nvSpPr>
        <p:spPr>
          <a:xfrm>
            <a:off x="457200" y="1371600"/>
            <a:ext cx="4038600" cy="50292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800"/>
              <a:buChar char="•"/>
            </a:pPr>
            <a:r>
              <a:rPr lang="en-US"/>
              <a:t>This graph shows the market capitalization of the worlds biggest banks in January 2007 and January 2009.</a:t>
            </a:r>
            <a:endParaRPr/>
          </a:p>
          <a:p>
            <a:pPr indent="-342900" lvl="0" marL="342900" rtl="0" algn="l">
              <a:spcBef>
                <a:spcPts val="560"/>
              </a:spcBef>
              <a:spcAft>
                <a:spcPts val="0"/>
              </a:spcAft>
              <a:buClr>
                <a:schemeClr val="dk1"/>
              </a:buClr>
              <a:buSzPts val="2800"/>
              <a:buChar char="•"/>
            </a:pPr>
            <a:r>
              <a:rPr lang="en-US"/>
              <a:t>The original version was published by J.P. Morgan.  This is a reinterpretation of the original graph (which we will see later).</a:t>
            </a:r>
            <a:endParaRPr/>
          </a:p>
        </p:txBody>
      </p:sp>
      <p:pic>
        <p:nvPicPr>
          <p:cNvPr descr="worldslargestbanks_areas.pdf" id="225" name="Google Shape;225;p21"/>
          <p:cNvPicPr preferRelativeResize="0"/>
          <p:nvPr>
            <p:ph idx="2" type="body"/>
          </p:nvPr>
        </p:nvPicPr>
        <p:blipFill rotWithShape="1">
          <a:blip r:embed="rId3">
            <a:alphaModFix/>
          </a:blip>
          <a:srcRect b="-6034" l="0" r="0" t="-6033"/>
          <a:stretch/>
        </p:blipFill>
        <p:spPr>
          <a:xfrm>
            <a:off x="4376222" y="1295401"/>
            <a:ext cx="4615377" cy="517234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The accuracy of visual clues</a:t>
            </a:r>
            <a:endParaRPr/>
          </a:p>
        </p:txBody>
      </p:sp>
      <p:sp>
        <p:nvSpPr>
          <p:cNvPr id="231" name="Google Shape;231;p22"/>
          <p:cNvSpPr txBox="1"/>
          <p:nvPr>
            <p:ph idx="1" type="body"/>
          </p:nvPr>
        </p:nvSpPr>
        <p:spPr>
          <a:xfrm>
            <a:off x="457200" y="1417638"/>
            <a:ext cx="8229600" cy="4754562"/>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What is the main point of the visualization?</a:t>
            </a:r>
            <a:endParaRPr/>
          </a:p>
          <a:p>
            <a:pPr indent="-285750" lvl="1" marL="742950" rtl="0" algn="l">
              <a:spcBef>
                <a:spcPts val="560"/>
              </a:spcBef>
              <a:spcAft>
                <a:spcPts val="0"/>
              </a:spcAft>
              <a:buClr>
                <a:schemeClr val="dk1"/>
              </a:buClr>
              <a:buSzPts val="2800"/>
              <a:buChar char="–"/>
            </a:pPr>
            <a:r>
              <a:rPr lang="en-US"/>
              <a:t>Did banks increase or lost market capitalization?</a:t>
            </a:r>
            <a:endParaRPr/>
          </a:p>
          <a:p>
            <a:pPr indent="-285750" lvl="1" marL="742950" rtl="0" algn="l">
              <a:spcBef>
                <a:spcPts val="560"/>
              </a:spcBef>
              <a:spcAft>
                <a:spcPts val="0"/>
              </a:spcAft>
              <a:buClr>
                <a:schemeClr val="dk1"/>
              </a:buClr>
              <a:buSzPts val="2800"/>
              <a:buChar char="–"/>
            </a:pPr>
            <a:r>
              <a:rPr lang="en-US"/>
              <a:t>Which banks lost the most?</a:t>
            </a:r>
            <a:endParaRPr/>
          </a:p>
          <a:p>
            <a:pPr indent="-285750" lvl="1" marL="742950" rtl="0" algn="l">
              <a:spcBef>
                <a:spcPts val="560"/>
              </a:spcBef>
              <a:spcAft>
                <a:spcPts val="0"/>
              </a:spcAft>
              <a:buClr>
                <a:schemeClr val="dk1"/>
              </a:buClr>
              <a:buSzPts val="2800"/>
              <a:buChar char="–"/>
            </a:pPr>
            <a:r>
              <a:rPr lang="en-US"/>
              <a:t>Which banks lost the least?</a:t>
            </a:r>
            <a:endParaRPr/>
          </a:p>
          <a:p>
            <a:pPr indent="-285750" lvl="1" marL="742950" rtl="0" algn="l">
              <a:spcBef>
                <a:spcPts val="560"/>
              </a:spcBef>
              <a:spcAft>
                <a:spcPts val="0"/>
              </a:spcAft>
              <a:buClr>
                <a:schemeClr val="dk1"/>
              </a:buClr>
              <a:buSzPts val="2800"/>
              <a:buChar char="–"/>
            </a:pPr>
            <a:r>
              <a:rPr lang="en-US"/>
              <a:t>How much market value was lost overall?</a:t>
            </a:r>
            <a:endParaRPr/>
          </a:p>
          <a:p>
            <a:pPr indent="-285750" lvl="1" marL="742950" rtl="0" algn="l">
              <a:spcBef>
                <a:spcPts val="560"/>
              </a:spcBef>
              <a:spcAft>
                <a:spcPts val="0"/>
              </a:spcAft>
              <a:buClr>
                <a:schemeClr val="dk1"/>
              </a:buClr>
              <a:buSzPts val="2800"/>
              <a:buChar char="–"/>
            </a:pPr>
            <a:r>
              <a:rPr lang="en-US"/>
              <a:t>How much market values was lost by the biggest losers?</a:t>
            </a:r>
            <a:endParaRPr/>
          </a:p>
          <a:p>
            <a:pPr indent="-285750" lvl="1" marL="742950" rtl="0" algn="l">
              <a:spcBef>
                <a:spcPts val="560"/>
              </a:spcBef>
              <a:spcAft>
                <a:spcPts val="0"/>
              </a:spcAft>
              <a:buClr>
                <a:schemeClr val="dk1"/>
              </a:buClr>
              <a:buSzPts val="2800"/>
              <a:buChar char="–"/>
            </a:pPr>
            <a:r>
              <a:rPr lang="en-US"/>
              <a:t>How much market values was lost by the banks that fared better?</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The accuracy of visual clues</a:t>
            </a:r>
            <a:endParaRPr/>
          </a:p>
        </p:txBody>
      </p:sp>
      <p:sp>
        <p:nvSpPr>
          <p:cNvPr id="237" name="Google Shape;237;p23"/>
          <p:cNvSpPr txBox="1"/>
          <p:nvPr>
            <p:ph idx="1" type="body"/>
          </p:nvPr>
        </p:nvSpPr>
        <p:spPr>
          <a:xfrm>
            <a:off x="457200" y="1295400"/>
            <a:ext cx="4038600" cy="5257800"/>
          </a:xfrm>
          <a:prstGeom prst="rect">
            <a:avLst/>
          </a:prstGeom>
          <a:noFill/>
          <a:ln>
            <a:noFill/>
          </a:ln>
        </p:spPr>
        <p:txBody>
          <a:bodyPr anchorCtr="0" anchor="t" bIns="45700" lIns="91425" spcFirstLastPara="1" rIns="91425" wrap="square" tIns="45700">
            <a:normAutofit lnSpcReduction="10000"/>
          </a:bodyPr>
          <a:lstStyle/>
          <a:p>
            <a:pPr indent="-342900" lvl="0" marL="342900" rtl="0" algn="l">
              <a:spcBef>
                <a:spcPts val="0"/>
              </a:spcBef>
              <a:spcAft>
                <a:spcPts val="0"/>
              </a:spcAft>
              <a:buClr>
                <a:schemeClr val="dk1"/>
              </a:buClr>
              <a:buSzPts val="2800"/>
              <a:buChar char="•"/>
            </a:pPr>
            <a:r>
              <a:rPr lang="en-US"/>
              <a:t>Let’s focus on one specific bank.</a:t>
            </a:r>
            <a:endParaRPr/>
          </a:p>
          <a:p>
            <a:pPr indent="-342900" lvl="0" marL="342900" rtl="0" algn="l">
              <a:spcBef>
                <a:spcPts val="560"/>
              </a:spcBef>
              <a:spcAft>
                <a:spcPts val="0"/>
              </a:spcAft>
              <a:buClr>
                <a:schemeClr val="dk1"/>
              </a:buClr>
              <a:buSzPts val="2800"/>
              <a:buChar char="•"/>
            </a:pPr>
            <a:r>
              <a:rPr lang="en-US"/>
              <a:t>If the largest bubble represents $80 billion, how much money does the second bubble represents?</a:t>
            </a:r>
            <a:endParaRPr/>
          </a:p>
          <a:p>
            <a:pPr indent="-285750" lvl="1" marL="742950" rtl="0" algn="l">
              <a:spcBef>
                <a:spcPts val="480"/>
              </a:spcBef>
              <a:spcAft>
                <a:spcPts val="0"/>
              </a:spcAft>
              <a:buClr>
                <a:schemeClr val="dk1"/>
              </a:buClr>
              <a:buSzPts val="2400"/>
              <a:buChar char="–"/>
            </a:pPr>
            <a:r>
              <a:rPr lang="en-US"/>
              <a:t>Slightly less than than $40 billion?</a:t>
            </a:r>
            <a:endParaRPr/>
          </a:p>
          <a:p>
            <a:pPr indent="-285750" lvl="1" marL="742950" rtl="0" algn="l">
              <a:spcBef>
                <a:spcPts val="480"/>
              </a:spcBef>
              <a:spcAft>
                <a:spcPts val="0"/>
              </a:spcAft>
              <a:buClr>
                <a:schemeClr val="dk1"/>
              </a:buClr>
              <a:buSzPts val="2400"/>
              <a:buChar char="–"/>
            </a:pPr>
            <a:r>
              <a:rPr lang="en-US"/>
              <a:t>Slightly more than $25 billion?</a:t>
            </a:r>
            <a:endParaRPr/>
          </a:p>
          <a:p>
            <a:pPr indent="-285750" lvl="1" marL="742950" rtl="0" algn="l">
              <a:spcBef>
                <a:spcPts val="480"/>
              </a:spcBef>
              <a:spcAft>
                <a:spcPts val="0"/>
              </a:spcAft>
              <a:buClr>
                <a:schemeClr val="dk1"/>
              </a:buClr>
              <a:buSzPts val="2400"/>
              <a:buChar char="–"/>
            </a:pPr>
            <a:r>
              <a:rPr lang="en-US"/>
              <a:t>Slightly more than $50 billions?</a:t>
            </a:r>
            <a:endParaRPr/>
          </a:p>
          <a:p>
            <a:pPr indent="-133350" lvl="1" marL="742950" rtl="0" algn="l">
              <a:spcBef>
                <a:spcPts val="480"/>
              </a:spcBef>
              <a:spcAft>
                <a:spcPts val="0"/>
              </a:spcAft>
              <a:buClr>
                <a:schemeClr val="dk1"/>
              </a:buClr>
              <a:buSzPts val="2400"/>
              <a:buNone/>
            </a:pPr>
            <a:r>
              <a:t/>
            </a:r>
            <a:endParaRPr/>
          </a:p>
        </p:txBody>
      </p:sp>
      <p:pic>
        <p:nvPicPr>
          <p:cNvPr descr="worldslargestbanks_societegenerale.pdf" id="238" name="Google Shape;238;p23"/>
          <p:cNvPicPr preferRelativeResize="0"/>
          <p:nvPr>
            <p:ph idx="2" type="body"/>
          </p:nvPr>
        </p:nvPicPr>
        <p:blipFill rotWithShape="1">
          <a:blip r:embed="rId3">
            <a:alphaModFix/>
          </a:blip>
          <a:srcRect b="-6034" l="0" r="0" t="-6033"/>
          <a:stretch/>
        </p:blipFill>
        <p:spPr>
          <a:xfrm>
            <a:off x="4648200" y="1600200"/>
            <a:ext cx="4038600" cy="4525963"/>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pic>
        <p:nvPicPr>
          <p:cNvPr descr="worldslargestbanks_areas.pdf" id="243" name="Google Shape;243;p24"/>
          <p:cNvPicPr preferRelativeResize="0"/>
          <p:nvPr>
            <p:ph idx="2" type="body"/>
          </p:nvPr>
        </p:nvPicPr>
        <p:blipFill rotWithShape="1">
          <a:blip r:embed="rId3">
            <a:alphaModFix/>
          </a:blip>
          <a:srcRect b="-6034" l="0" r="0" t="-6033"/>
          <a:stretch/>
        </p:blipFill>
        <p:spPr>
          <a:xfrm>
            <a:off x="152400" y="1219200"/>
            <a:ext cx="4623636" cy="5181600"/>
          </a:xfrm>
          <a:prstGeom prst="rect">
            <a:avLst/>
          </a:prstGeom>
          <a:noFill/>
          <a:ln>
            <a:noFill/>
          </a:ln>
        </p:spPr>
      </p:pic>
      <p:sp>
        <p:nvSpPr>
          <p:cNvPr id="244" name="Google Shape;244;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The accuracy of visual clues</a:t>
            </a:r>
            <a:endParaRPr/>
          </a:p>
        </p:txBody>
      </p:sp>
      <p:sp>
        <p:nvSpPr>
          <p:cNvPr id="245" name="Google Shape;245;p24"/>
          <p:cNvSpPr txBox="1"/>
          <p:nvPr>
            <p:ph idx="1" type="body"/>
          </p:nvPr>
        </p:nvSpPr>
        <p:spPr>
          <a:xfrm>
            <a:off x="4800600" y="1524000"/>
            <a:ext cx="4267200" cy="4525963"/>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dk1"/>
              </a:buClr>
              <a:buSzPts val="2800"/>
              <a:buNone/>
            </a:pPr>
            <a:r>
              <a:rPr lang="en-US"/>
              <a:t>This graph is appropriate for communicating the main message (banks lost market capitalization, the bigger losers were RBS and Citigroup), but not appropriate for making detailed comparisons among how big the losses are!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A side point…</a:t>
            </a:r>
            <a:endParaRPr/>
          </a:p>
        </p:txBody>
      </p:sp>
      <p:sp>
        <p:nvSpPr>
          <p:cNvPr id="251" name="Google Shape;251;p25"/>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Does the choice of dates matter?</a:t>
            </a:r>
            <a:endParaRPr/>
          </a:p>
          <a:p>
            <a:pPr indent="-285750" lvl="1" marL="742950" rtl="0" algn="l">
              <a:spcBef>
                <a:spcPts val="560"/>
              </a:spcBef>
              <a:spcAft>
                <a:spcPts val="0"/>
              </a:spcAft>
              <a:buClr>
                <a:schemeClr val="dk1"/>
              </a:buClr>
              <a:buSzPts val="2800"/>
              <a:buChar char="–"/>
            </a:pPr>
            <a:r>
              <a:rPr lang="en-US"/>
              <a:t>When was the climax of the financial crises?</a:t>
            </a:r>
            <a:endParaRPr/>
          </a:p>
          <a:p>
            <a:pPr indent="-285750" lvl="1" marL="742950" rtl="0" algn="l">
              <a:spcBef>
                <a:spcPts val="560"/>
              </a:spcBef>
              <a:spcAft>
                <a:spcPts val="0"/>
              </a:spcAft>
              <a:buClr>
                <a:schemeClr val="dk1"/>
              </a:buClr>
              <a:buSzPts val="2800"/>
              <a:buChar char="–"/>
            </a:pPr>
            <a:r>
              <a:rPr lang="en-US"/>
              <a:t>What if we had chosen 2011 instead of 2009?</a:t>
            </a:r>
            <a:endParaRPr/>
          </a:p>
          <a:p>
            <a:pPr indent="-139700" lvl="0" marL="342900" rtl="0" algn="l">
              <a:spcBef>
                <a:spcPts val="640"/>
              </a:spcBef>
              <a:spcAft>
                <a:spcPts val="0"/>
              </a:spcAft>
              <a:buClr>
                <a:schemeClr val="dk1"/>
              </a:buClr>
              <a:buSzPts val="3200"/>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Other issues with areas </a:t>
            </a:r>
            <a:endParaRPr/>
          </a:p>
        </p:txBody>
      </p:sp>
      <p:sp>
        <p:nvSpPr>
          <p:cNvPr id="257" name="Google Shape;257;p26"/>
          <p:cNvSpPr txBox="1"/>
          <p:nvPr/>
        </p:nvSpPr>
        <p:spPr>
          <a:xfrm>
            <a:off x="779251" y="6206954"/>
            <a:ext cx="7221600" cy="4617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200">
                <a:solidFill>
                  <a:schemeClr val="dk1"/>
                </a:solidFill>
                <a:latin typeface="Calibri"/>
                <a:ea typeface="Calibri"/>
                <a:cs typeface="Calibri"/>
                <a:sym typeface="Calibri"/>
              </a:rPr>
              <a:t>Original visualization created by J.P. Morgan Bank.  Taken from </a:t>
            </a:r>
            <a:r>
              <a:rPr lang="en-US" sz="1200" u="sng">
                <a:solidFill>
                  <a:schemeClr val="hlink"/>
                </a:solidFill>
                <a:latin typeface="Calibri"/>
                <a:ea typeface="Calibri"/>
                <a:cs typeface="Calibri"/>
                <a:sym typeface="Calibri"/>
                <a:hlinkClick r:id="rId3"/>
              </a:rPr>
              <a:t>http://www.perceptualedge.com/example18.php</a:t>
            </a:r>
            <a:endParaRPr sz="1200">
              <a:solidFill>
                <a:schemeClr val="dk1"/>
              </a:solidFill>
              <a:latin typeface="Calibri"/>
              <a:ea typeface="Calibri"/>
              <a:cs typeface="Calibri"/>
              <a:sym typeface="Calibri"/>
            </a:endParaRPr>
          </a:p>
          <a:p>
            <a:pPr indent="0" lvl="0" marL="0" marR="0" rtl="0" algn="r">
              <a:spcBef>
                <a:spcPts val="0"/>
              </a:spcBef>
              <a:spcAft>
                <a:spcPts val="0"/>
              </a:spcAft>
              <a:buNone/>
            </a:pPr>
            <a:r>
              <a:t/>
            </a:r>
            <a:endParaRPr sz="1200">
              <a:solidFill>
                <a:schemeClr val="dk1"/>
              </a:solidFill>
              <a:latin typeface="Calibri"/>
              <a:ea typeface="Calibri"/>
              <a:cs typeface="Calibri"/>
              <a:sym typeface="Calibri"/>
            </a:endParaRPr>
          </a:p>
        </p:txBody>
      </p:sp>
      <p:pic>
        <p:nvPicPr>
          <p:cNvPr descr="worldslargestbanks_original.jpg" id="258" name="Google Shape;258;p26"/>
          <p:cNvPicPr preferRelativeResize="0"/>
          <p:nvPr>
            <p:ph idx="1" type="body"/>
          </p:nvPr>
        </p:nvPicPr>
        <p:blipFill rotWithShape="1">
          <a:blip r:embed="rId4">
            <a:alphaModFix/>
          </a:blip>
          <a:srcRect b="0" l="-12996" r="-12996" t="0"/>
          <a:stretch/>
        </p:blipFill>
        <p:spPr>
          <a:xfrm>
            <a:off x="457200" y="1600200"/>
            <a:ext cx="8229600" cy="4525963"/>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Other issues with areas</a:t>
            </a:r>
            <a:endParaRPr/>
          </a:p>
        </p:txBody>
      </p:sp>
      <p:sp>
        <p:nvSpPr>
          <p:cNvPr id="264" name="Google Shape;264;p2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Without looking at the numbers, how much market value did Goldman Sachs lose?</a:t>
            </a:r>
            <a:endParaRPr/>
          </a:p>
          <a:p>
            <a:pPr indent="-285750" lvl="1" marL="742950" rtl="0" algn="l">
              <a:spcBef>
                <a:spcPts val="560"/>
              </a:spcBef>
              <a:spcAft>
                <a:spcPts val="0"/>
              </a:spcAft>
              <a:buClr>
                <a:schemeClr val="dk1"/>
              </a:buClr>
              <a:buSzPts val="2800"/>
              <a:buChar char="–"/>
            </a:pPr>
            <a:r>
              <a:rPr lang="en-US"/>
              <a:t>About 65%?</a:t>
            </a:r>
            <a:endParaRPr/>
          </a:p>
          <a:p>
            <a:pPr indent="-285750" lvl="1" marL="742950" rtl="0" algn="l">
              <a:spcBef>
                <a:spcPts val="560"/>
              </a:spcBef>
              <a:spcAft>
                <a:spcPts val="0"/>
              </a:spcAft>
              <a:buClr>
                <a:schemeClr val="dk1"/>
              </a:buClr>
              <a:buSzPts val="2800"/>
              <a:buChar char="–"/>
            </a:pPr>
            <a:r>
              <a:rPr lang="en-US"/>
              <a:t>About 75%?</a:t>
            </a:r>
            <a:endParaRPr/>
          </a:p>
          <a:p>
            <a:pPr indent="-285750" lvl="1" marL="742950" rtl="0" algn="l">
              <a:spcBef>
                <a:spcPts val="560"/>
              </a:spcBef>
              <a:spcAft>
                <a:spcPts val="0"/>
              </a:spcAft>
              <a:buClr>
                <a:schemeClr val="dk1"/>
              </a:buClr>
              <a:buSzPts val="2800"/>
              <a:buChar char="–"/>
            </a:pPr>
            <a:r>
              <a:rPr lang="en-US"/>
              <a:t>About 85%?</a:t>
            </a:r>
            <a:endParaRPr/>
          </a:p>
          <a:p>
            <a:pPr indent="-342900" lvl="0" marL="342900" rtl="0" algn="l">
              <a:spcBef>
                <a:spcPts val="640"/>
              </a:spcBef>
              <a:spcAft>
                <a:spcPts val="0"/>
              </a:spcAft>
              <a:buClr>
                <a:schemeClr val="dk1"/>
              </a:buClr>
              <a:buSzPts val="3200"/>
              <a:buChar char="•"/>
            </a:pPr>
            <a:r>
              <a:rPr lang="en-US"/>
              <a:t>Now, look at the numbers and give the right answer…</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Other issues with areas</a:t>
            </a:r>
            <a:endParaRPr/>
          </a:p>
        </p:txBody>
      </p:sp>
      <p:sp>
        <p:nvSpPr>
          <p:cNvPr id="270" name="Google Shape;270;p28"/>
          <p:cNvSpPr txBox="1"/>
          <p:nvPr>
            <p:ph idx="1" type="body"/>
          </p:nvPr>
        </p:nvSpPr>
        <p:spPr>
          <a:xfrm>
            <a:off x="457200" y="1600200"/>
            <a:ext cx="8229600" cy="4876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Why does the graph appear to give the wrong message?</a:t>
            </a:r>
            <a:endParaRPr/>
          </a:p>
          <a:p>
            <a:pPr indent="-285750" lvl="1" marL="742950" rtl="0" algn="l">
              <a:spcBef>
                <a:spcPts val="560"/>
              </a:spcBef>
              <a:spcAft>
                <a:spcPts val="0"/>
              </a:spcAft>
              <a:buClr>
                <a:schemeClr val="dk1"/>
              </a:buClr>
              <a:buSzPts val="2800"/>
              <a:buChar char="–"/>
            </a:pPr>
            <a:r>
              <a:rPr lang="en-US"/>
              <a:t>Values are encoded through the </a:t>
            </a:r>
            <a:r>
              <a:rPr b="1" lang="en-US"/>
              <a:t>diameters</a:t>
            </a:r>
            <a:r>
              <a:rPr lang="en-US"/>
              <a:t>, but the eye is might be trying compare the areas!  This is a common problem with bubble plots.</a:t>
            </a:r>
            <a:endParaRPr/>
          </a:p>
          <a:p>
            <a:pPr indent="-285750" lvl="1" marL="742950" rtl="0" algn="l">
              <a:spcBef>
                <a:spcPts val="560"/>
              </a:spcBef>
              <a:spcAft>
                <a:spcPts val="0"/>
              </a:spcAft>
              <a:buClr>
                <a:schemeClr val="dk1"/>
              </a:buClr>
              <a:buSzPts val="2800"/>
              <a:buChar char="–"/>
            </a:pPr>
            <a:r>
              <a:rPr lang="en-US"/>
              <a:t>This “trick” helps in making the differences across banks appear bigger than they really are.</a:t>
            </a:r>
            <a:endParaRPr/>
          </a:p>
          <a:p>
            <a:pPr indent="-285750" lvl="1" marL="742950" rtl="0" algn="l">
              <a:spcBef>
                <a:spcPts val="560"/>
              </a:spcBef>
              <a:spcAft>
                <a:spcPts val="0"/>
              </a:spcAft>
              <a:buClr>
                <a:schemeClr val="dk1"/>
              </a:buClr>
              <a:buSzPts val="2800"/>
              <a:buChar char="–"/>
            </a:pPr>
            <a:r>
              <a:rPr lang="en-US"/>
              <a:t>What makes it even worse is that there is no hint in the graph that suggests that you should be looking at the diameters rather than the areas.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Other issues with areas</a:t>
            </a:r>
            <a:endParaRPr/>
          </a:p>
        </p:txBody>
      </p:sp>
      <p:sp>
        <p:nvSpPr>
          <p:cNvPr id="276" name="Google Shape;276;p29"/>
          <p:cNvSpPr txBox="1"/>
          <p:nvPr>
            <p:ph idx="1" type="body"/>
          </p:nvPr>
        </p:nvSpPr>
        <p:spPr>
          <a:xfrm>
            <a:off x="457200" y="1417638"/>
            <a:ext cx="8229600" cy="4938712"/>
          </a:xfrm>
          <a:prstGeom prst="rect">
            <a:avLst/>
          </a:prstGeom>
          <a:noFill/>
          <a:ln>
            <a:noFill/>
          </a:ln>
        </p:spPr>
        <p:txBody>
          <a:bodyPr anchorCtr="0" anchor="t" bIns="45700" lIns="91425" spcFirstLastPara="1" rIns="91425" wrap="square" tIns="45700">
            <a:normAutofit lnSpcReduction="10000"/>
          </a:bodyPr>
          <a:lstStyle/>
          <a:p>
            <a:pPr indent="-342900" lvl="0" marL="342900" rtl="0" algn="l">
              <a:spcBef>
                <a:spcPts val="0"/>
              </a:spcBef>
              <a:spcAft>
                <a:spcPts val="0"/>
              </a:spcAft>
              <a:buClr>
                <a:schemeClr val="dk1"/>
              </a:buClr>
              <a:buSzPts val="3200"/>
              <a:buChar char="•"/>
            </a:pPr>
            <a:r>
              <a:rPr lang="en-US"/>
              <a:t>Areas scale as the square of the other dimensions!</a:t>
            </a:r>
            <a:endParaRPr/>
          </a:p>
          <a:p>
            <a:pPr indent="-285750" lvl="1" marL="742950" rtl="0" algn="l">
              <a:spcBef>
                <a:spcPts val="560"/>
              </a:spcBef>
              <a:spcAft>
                <a:spcPts val="0"/>
              </a:spcAft>
              <a:buClr>
                <a:schemeClr val="dk1"/>
              </a:buClr>
              <a:buSzPts val="2800"/>
              <a:buChar char="–"/>
            </a:pPr>
            <a:r>
              <a:rPr lang="en-US"/>
              <a:t>Multiply the height and (to keep the aspect ratio) also the width by 2, and the area is multiplied by 4!</a:t>
            </a:r>
            <a:endParaRPr/>
          </a:p>
          <a:p>
            <a:pPr indent="-285750" lvl="1" marL="742950" rtl="0" algn="l">
              <a:spcBef>
                <a:spcPts val="560"/>
              </a:spcBef>
              <a:spcAft>
                <a:spcPts val="0"/>
              </a:spcAft>
              <a:buClr>
                <a:schemeClr val="dk1"/>
              </a:buClr>
              <a:buSzPts val="2800"/>
              <a:buChar char="–"/>
            </a:pPr>
            <a:r>
              <a:rPr lang="en-US"/>
              <a:t>Multiply the height and width by 3, and the area is 9 times larger!</a:t>
            </a:r>
            <a:endParaRPr/>
          </a:p>
          <a:p>
            <a:pPr indent="-342900" lvl="0" marL="342900" rtl="0" algn="l">
              <a:spcBef>
                <a:spcPts val="640"/>
              </a:spcBef>
              <a:spcAft>
                <a:spcPts val="0"/>
              </a:spcAft>
              <a:buClr>
                <a:schemeClr val="dk1"/>
              </a:buClr>
              <a:buSzPts val="3200"/>
              <a:buChar char="•"/>
            </a:pPr>
            <a:r>
              <a:rPr lang="en-US"/>
              <a:t>You can imagine how this becomes even worse if volumes are used:  That is why unnecessary 3D effects should be discouraged!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The structure of visualizations</a:t>
            </a:r>
            <a:endParaRPr/>
          </a:p>
        </p:txBody>
      </p:sp>
      <p:sp>
        <p:nvSpPr>
          <p:cNvPr id="101" name="Google Shape;101;p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Visualizations can be divided into four components:</a:t>
            </a:r>
            <a:endParaRPr/>
          </a:p>
          <a:p>
            <a:pPr indent="-285750" lvl="1" marL="742950" rtl="0" algn="l">
              <a:spcBef>
                <a:spcPts val="560"/>
              </a:spcBef>
              <a:spcAft>
                <a:spcPts val="0"/>
              </a:spcAft>
              <a:buClr>
                <a:schemeClr val="dk1"/>
              </a:buClr>
              <a:buSzPts val="2800"/>
              <a:buChar char="–"/>
            </a:pPr>
            <a:r>
              <a:rPr lang="en-US"/>
              <a:t>The </a:t>
            </a:r>
            <a:r>
              <a:rPr b="1" lang="en-US"/>
              <a:t>visual cues</a:t>
            </a:r>
            <a:r>
              <a:rPr lang="en-US"/>
              <a:t> that are used to represent each variable in the data.</a:t>
            </a:r>
            <a:endParaRPr/>
          </a:p>
          <a:p>
            <a:pPr indent="-285750" lvl="1" marL="742950" rtl="0" algn="l">
              <a:spcBef>
                <a:spcPts val="560"/>
              </a:spcBef>
              <a:spcAft>
                <a:spcPts val="0"/>
              </a:spcAft>
              <a:buClr>
                <a:schemeClr val="dk1"/>
              </a:buClr>
              <a:buSzPts val="2800"/>
              <a:buChar char="–"/>
            </a:pPr>
            <a:r>
              <a:rPr lang="en-US"/>
              <a:t>The </a:t>
            </a:r>
            <a:r>
              <a:rPr b="1" lang="en-US"/>
              <a:t>coordinate system</a:t>
            </a:r>
            <a:r>
              <a:rPr lang="en-US"/>
              <a:t> that is used for each variable.</a:t>
            </a:r>
            <a:endParaRPr/>
          </a:p>
          <a:p>
            <a:pPr indent="-285750" lvl="1" marL="742950" rtl="0" algn="l">
              <a:spcBef>
                <a:spcPts val="560"/>
              </a:spcBef>
              <a:spcAft>
                <a:spcPts val="0"/>
              </a:spcAft>
              <a:buClr>
                <a:schemeClr val="dk1"/>
              </a:buClr>
              <a:buSzPts val="2800"/>
              <a:buChar char="–"/>
            </a:pPr>
            <a:r>
              <a:rPr lang="en-US"/>
              <a:t>The </a:t>
            </a:r>
            <a:r>
              <a:rPr b="1" lang="en-US"/>
              <a:t>scale</a:t>
            </a:r>
            <a:r>
              <a:rPr lang="en-US"/>
              <a:t> that is used to represent each variable.</a:t>
            </a:r>
            <a:endParaRPr/>
          </a:p>
          <a:p>
            <a:pPr indent="-285750" lvl="1" marL="742950" rtl="0" algn="l">
              <a:spcBef>
                <a:spcPts val="560"/>
              </a:spcBef>
              <a:spcAft>
                <a:spcPts val="0"/>
              </a:spcAft>
              <a:buClr>
                <a:schemeClr val="dk1"/>
              </a:buClr>
              <a:buSzPts val="2800"/>
              <a:buChar char="–"/>
            </a:pPr>
            <a:r>
              <a:rPr lang="en-US"/>
              <a:t>The </a:t>
            </a:r>
            <a:r>
              <a:rPr b="1" lang="en-US"/>
              <a:t>contextual information</a:t>
            </a:r>
            <a:r>
              <a:rPr lang="en-US"/>
              <a:t> that is used to help readers understand the visualization.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Calibri"/>
              <a:buNone/>
            </a:pPr>
            <a:r>
              <a:rPr lang="en-US"/>
              <a:t>Stephen Few’s visualization for the Bank’s market capitalization</a:t>
            </a:r>
            <a:endParaRPr/>
          </a:p>
        </p:txBody>
      </p:sp>
      <p:pic>
        <p:nvPicPr>
          <p:cNvPr descr="worldslargestbanks_few.jpg" id="282" name="Google Shape;282;p30"/>
          <p:cNvPicPr preferRelativeResize="0"/>
          <p:nvPr>
            <p:ph idx="1" type="body"/>
          </p:nvPr>
        </p:nvPicPr>
        <p:blipFill rotWithShape="1">
          <a:blip r:embed="rId3">
            <a:alphaModFix/>
          </a:blip>
          <a:srcRect b="-28203" l="0" r="0" t="-28203"/>
          <a:stretch/>
        </p:blipFill>
        <p:spPr>
          <a:xfrm>
            <a:off x="457200" y="1600200"/>
            <a:ext cx="4038600" cy="4525963"/>
          </a:xfrm>
          <a:prstGeom prst="rect">
            <a:avLst/>
          </a:prstGeom>
          <a:noFill/>
          <a:ln>
            <a:noFill/>
          </a:ln>
        </p:spPr>
      </p:pic>
      <p:sp>
        <p:nvSpPr>
          <p:cNvPr id="283" name="Google Shape;283;p30"/>
          <p:cNvSpPr txBox="1"/>
          <p:nvPr>
            <p:ph idx="2" type="body"/>
          </p:nvPr>
        </p:nvSpPr>
        <p:spPr>
          <a:xfrm>
            <a:off x="4648200" y="1648599"/>
            <a:ext cx="4038600" cy="4752201"/>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spcBef>
                <a:spcPts val="0"/>
              </a:spcBef>
              <a:spcAft>
                <a:spcPts val="0"/>
              </a:spcAft>
              <a:buClr>
                <a:schemeClr val="dk1"/>
              </a:buClr>
              <a:buSzPct val="100000"/>
              <a:buChar char="•"/>
            </a:pPr>
            <a:r>
              <a:rPr lang="en-US"/>
              <a:t>Stephen Few suggests using two sets of bar plots, one showing absolute values, and a second one showing relative declines.</a:t>
            </a:r>
            <a:endParaRPr/>
          </a:p>
          <a:p>
            <a:pPr indent="-342900" lvl="0" marL="342900" rtl="0" algn="l">
              <a:spcBef>
                <a:spcPts val="518"/>
              </a:spcBef>
              <a:spcAft>
                <a:spcPts val="0"/>
              </a:spcAft>
              <a:buClr>
                <a:schemeClr val="dk1"/>
              </a:buClr>
              <a:buSzPct val="100000"/>
              <a:buChar char="•"/>
            </a:pPr>
            <a:r>
              <a:rPr lang="en-US"/>
              <a:t>Much easier to make comparisons because cue is higher in the cognitive scale.</a:t>
            </a:r>
            <a:endParaRPr/>
          </a:p>
          <a:p>
            <a:pPr indent="-342900" lvl="0" marL="342900" rtl="0" algn="l">
              <a:spcBef>
                <a:spcPts val="518"/>
              </a:spcBef>
              <a:spcAft>
                <a:spcPts val="0"/>
              </a:spcAft>
              <a:buClr>
                <a:schemeClr val="dk1"/>
              </a:buClr>
              <a:buSzPct val="100000"/>
              <a:buChar char="•"/>
            </a:pPr>
            <a:r>
              <a:rPr lang="en-US"/>
              <a:t>Additional text highlights J.P. Morgan!</a:t>
            </a:r>
            <a:endParaRPr/>
          </a:p>
        </p:txBody>
      </p:sp>
      <p:sp>
        <p:nvSpPr>
          <p:cNvPr id="284" name="Google Shape;284;p30"/>
          <p:cNvSpPr txBox="1"/>
          <p:nvPr/>
        </p:nvSpPr>
        <p:spPr>
          <a:xfrm>
            <a:off x="4339908" y="6352401"/>
            <a:ext cx="40422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Taken from </a:t>
            </a:r>
            <a:r>
              <a:rPr lang="en-US" sz="1200" u="sng">
                <a:solidFill>
                  <a:schemeClr val="hlink"/>
                </a:solidFill>
                <a:latin typeface="Calibri"/>
                <a:ea typeface="Calibri"/>
                <a:cs typeface="Calibri"/>
                <a:sym typeface="Calibri"/>
                <a:hlinkClick r:id="rId4"/>
              </a:rPr>
              <a:t>http://www.perceptualedge.com/example18.php</a:t>
            </a:r>
            <a:endParaRPr sz="12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Calibri"/>
              <a:buNone/>
            </a:pPr>
            <a:r>
              <a:rPr lang="en-US"/>
              <a:t>Alberto Cairo’s visualization for the Bank’s market capitalization</a:t>
            </a:r>
            <a:endParaRPr/>
          </a:p>
        </p:txBody>
      </p:sp>
      <p:sp>
        <p:nvSpPr>
          <p:cNvPr id="290" name="Google Shape;290;p31"/>
          <p:cNvSpPr txBox="1"/>
          <p:nvPr>
            <p:ph idx="1" type="body"/>
          </p:nvPr>
        </p:nvSpPr>
        <p:spPr>
          <a:xfrm>
            <a:off x="457200" y="1600200"/>
            <a:ext cx="4038600" cy="5105400"/>
          </a:xfrm>
          <a:prstGeom prst="rect">
            <a:avLst/>
          </a:prstGeom>
          <a:noFill/>
          <a:ln>
            <a:noFill/>
          </a:ln>
        </p:spPr>
        <p:txBody>
          <a:bodyPr anchorCtr="0" anchor="t" bIns="45700" lIns="91425" spcFirstLastPara="1" rIns="91425" wrap="square" tIns="45700">
            <a:normAutofit lnSpcReduction="10000"/>
          </a:bodyPr>
          <a:lstStyle/>
          <a:p>
            <a:pPr indent="-342900" lvl="0" marL="342900" rtl="0" algn="l">
              <a:spcBef>
                <a:spcPts val="0"/>
              </a:spcBef>
              <a:spcAft>
                <a:spcPts val="0"/>
              </a:spcAft>
              <a:buClr>
                <a:schemeClr val="dk1"/>
              </a:buClr>
              <a:buSzPts val="2800"/>
              <a:buChar char="•"/>
            </a:pPr>
            <a:r>
              <a:rPr lang="en-US"/>
              <a:t>Cairo suggest a dot plot to represent the changes in market capitalization.</a:t>
            </a:r>
            <a:endParaRPr/>
          </a:p>
          <a:p>
            <a:pPr indent="-342900" lvl="0" marL="342900" rtl="0" algn="l">
              <a:spcBef>
                <a:spcPts val="560"/>
              </a:spcBef>
              <a:spcAft>
                <a:spcPts val="0"/>
              </a:spcAft>
              <a:buClr>
                <a:schemeClr val="dk1"/>
              </a:buClr>
              <a:buSzPts val="2800"/>
              <a:buChar char="•"/>
            </a:pPr>
            <a:r>
              <a:rPr lang="en-US"/>
              <a:t>This allows for more accurate comparisons, because the visual cue used is higher in the cognitive scale.</a:t>
            </a:r>
            <a:endParaRPr/>
          </a:p>
          <a:p>
            <a:pPr indent="-342900" lvl="0" marL="342900" rtl="0" algn="l">
              <a:spcBef>
                <a:spcPts val="560"/>
              </a:spcBef>
              <a:spcAft>
                <a:spcPts val="0"/>
              </a:spcAft>
              <a:buClr>
                <a:schemeClr val="dk1"/>
              </a:buClr>
              <a:buSzPts val="2800"/>
              <a:buChar char="•"/>
            </a:pPr>
            <a:r>
              <a:rPr lang="en-US"/>
              <a:t>Including 0 in the scale is important to preserve the proportions!</a:t>
            </a:r>
            <a:endParaRPr/>
          </a:p>
        </p:txBody>
      </p:sp>
      <p:pic>
        <p:nvPicPr>
          <p:cNvPr descr="worldslargestbanks.pdf" id="291" name="Google Shape;291;p31"/>
          <p:cNvPicPr preferRelativeResize="0"/>
          <p:nvPr>
            <p:ph idx="2" type="body"/>
          </p:nvPr>
        </p:nvPicPr>
        <p:blipFill rotWithShape="1">
          <a:blip r:embed="rId3">
            <a:alphaModFix/>
          </a:blip>
          <a:srcRect b="-6034" l="0" r="0" t="-6033"/>
          <a:stretch/>
        </p:blipFill>
        <p:spPr>
          <a:xfrm>
            <a:off x="4648200" y="1600200"/>
            <a:ext cx="4038600" cy="4525963"/>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The accuracy of visual clues</a:t>
            </a:r>
            <a:endParaRPr/>
          </a:p>
        </p:txBody>
      </p:sp>
      <p:sp>
        <p:nvSpPr>
          <p:cNvPr id="297" name="Google Shape;297;p32"/>
          <p:cNvSpPr txBox="1"/>
          <p:nvPr>
            <p:ph idx="1" type="body"/>
          </p:nvPr>
        </p:nvSpPr>
        <p:spPr>
          <a:xfrm>
            <a:off x="457200" y="1295400"/>
            <a:ext cx="4038600" cy="5211762"/>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800"/>
              <a:buChar char="•"/>
            </a:pPr>
            <a:r>
              <a:rPr lang="en-US"/>
              <a:t>Another example coming from Darrel Huff’s book.</a:t>
            </a:r>
            <a:endParaRPr/>
          </a:p>
          <a:p>
            <a:pPr indent="-342900" lvl="0" marL="342900" rtl="0" algn="l">
              <a:spcBef>
                <a:spcPts val="560"/>
              </a:spcBef>
              <a:spcAft>
                <a:spcPts val="0"/>
              </a:spcAft>
              <a:buClr>
                <a:schemeClr val="dk1"/>
              </a:buClr>
              <a:buSzPts val="2800"/>
              <a:buChar char="•"/>
            </a:pPr>
            <a:r>
              <a:rPr lang="en-US"/>
              <a:t>Again, without looking at the numbers, is the capacity in the 1940s:</a:t>
            </a:r>
            <a:endParaRPr/>
          </a:p>
          <a:p>
            <a:pPr indent="-285750" lvl="1" marL="742950" rtl="0" algn="l">
              <a:spcBef>
                <a:spcPts val="480"/>
              </a:spcBef>
              <a:spcAft>
                <a:spcPts val="0"/>
              </a:spcAft>
              <a:buClr>
                <a:schemeClr val="dk1"/>
              </a:buClr>
              <a:buSzPts val="2400"/>
              <a:buChar char="–"/>
            </a:pPr>
            <a:r>
              <a:rPr lang="en-US"/>
              <a:t>About one and half times as big as in 1930s.</a:t>
            </a:r>
            <a:endParaRPr/>
          </a:p>
          <a:p>
            <a:pPr indent="-285750" lvl="1" marL="742950" rtl="0" algn="l">
              <a:spcBef>
                <a:spcPts val="480"/>
              </a:spcBef>
              <a:spcAft>
                <a:spcPts val="0"/>
              </a:spcAft>
              <a:buClr>
                <a:schemeClr val="dk1"/>
              </a:buClr>
              <a:buSzPts val="2400"/>
              <a:buChar char="–"/>
            </a:pPr>
            <a:r>
              <a:rPr lang="en-US"/>
              <a:t>About twice as big as in 1930s.</a:t>
            </a:r>
            <a:endParaRPr/>
          </a:p>
          <a:p>
            <a:pPr indent="-285750" lvl="1" marL="742950" rtl="0" algn="l">
              <a:spcBef>
                <a:spcPts val="480"/>
              </a:spcBef>
              <a:spcAft>
                <a:spcPts val="0"/>
              </a:spcAft>
              <a:buClr>
                <a:schemeClr val="dk1"/>
              </a:buClr>
              <a:buSzPts val="2400"/>
              <a:buChar char="–"/>
            </a:pPr>
            <a:r>
              <a:rPr lang="en-US"/>
              <a:t>About two and a half time as big as in 1930s.</a:t>
            </a:r>
            <a:endParaRPr/>
          </a:p>
          <a:p>
            <a:pPr indent="0" lvl="0" marL="0" rtl="0" algn="l">
              <a:spcBef>
                <a:spcPts val="560"/>
              </a:spcBef>
              <a:spcAft>
                <a:spcPts val="0"/>
              </a:spcAft>
              <a:buClr>
                <a:schemeClr val="dk1"/>
              </a:buClr>
              <a:buSzPts val="2800"/>
              <a:buNone/>
            </a:pPr>
            <a:r>
              <a:t/>
            </a:r>
            <a:endParaRPr/>
          </a:p>
        </p:txBody>
      </p:sp>
      <p:pic>
        <p:nvPicPr>
          <p:cNvPr descr="steelcapacityadded.pdf" id="298" name="Google Shape;298;p32"/>
          <p:cNvPicPr preferRelativeResize="0"/>
          <p:nvPr>
            <p:ph idx="2" type="body"/>
          </p:nvPr>
        </p:nvPicPr>
        <p:blipFill rotWithShape="1">
          <a:blip r:embed="rId3">
            <a:alphaModFix/>
          </a:blip>
          <a:srcRect b="-31992" l="0" r="0" t="-31992"/>
          <a:stretch/>
        </p:blipFill>
        <p:spPr>
          <a:xfrm>
            <a:off x="4648200" y="1600200"/>
            <a:ext cx="4038600" cy="4525963"/>
          </a:xfrm>
          <a:prstGeom prst="rect">
            <a:avLst/>
          </a:prstGeom>
          <a:noFill/>
          <a:ln>
            <a:noFill/>
          </a:ln>
        </p:spPr>
      </p:pic>
      <p:sp>
        <p:nvSpPr>
          <p:cNvPr id="299" name="Google Shape;299;p32"/>
          <p:cNvSpPr txBox="1"/>
          <p:nvPr/>
        </p:nvSpPr>
        <p:spPr>
          <a:xfrm>
            <a:off x="5496654" y="5410200"/>
            <a:ext cx="3190146"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From “How to Lie with Statistics”, by Darrel Huff</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The accuracy of visual clues</a:t>
            </a:r>
            <a:endParaRPr/>
          </a:p>
        </p:txBody>
      </p:sp>
      <p:sp>
        <p:nvSpPr>
          <p:cNvPr id="305" name="Google Shape;305;p33"/>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800"/>
              <a:buChar char="•"/>
            </a:pPr>
            <a:r>
              <a:rPr lang="en-US"/>
              <a:t>This is an example of a pie chart, which are extremely popular.</a:t>
            </a:r>
            <a:endParaRPr/>
          </a:p>
          <a:p>
            <a:pPr indent="-342900" lvl="0" marL="342900" rtl="0" algn="l">
              <a:spcBef>
                <a:spcPts val="560"/>
              </a:spcBef>
              <a:spcAft>
                <a:spcPts val="0"/>
              </a:spcAft>
              <a:buClr>
                <a:schemeClr val="dk1"/>
              </a:buClr>
              <a:buSzPts val="2800"/>
              <a:buChar char="•"/>
            </a:pPr>
            <a:r>
              <a:rPr lang="en-US"/>
              <a:t>Can you describe these data? What are the relative sizes of the slices? </a:t>
            </a:r>
            <a:endParaRPr/>
          </a:p>
        </p:txBody>
      </p:sp>
      <p:pic>
        <p:nvPicPr>
          <p:cNvPr descr="wheelplot_cleveland.png" id="306" name="Google Shape;306;p33"/>
          <p:cNvPicPr preferRelativeResize="0"/>
          <p:nvPr>
            <p:ph idx="2" type="body"/>
          </p:nvPr>
        </p:nvPicPr>
        <p:blipFill rotWithShape="1">
          <a:blip r:embed="rId3">
            <a:alphaModFix/>
          </a:blip>
          <a:srcRect b="-5458" l="0" r="0" t="-5459"/>
          <a:stretch/>
        </p:blipFill>
        <p:spPr>
          <a:xfrm>
            <a:off x="4648200" y="1600200"/>
            <a:ext cx="4038600" cy="4525963"/>
          </a:xfrm>
          <a:prstGeom prst="rect">
            <a:avLst/>
          </a:prstGeom>
          <a:noFill/>
          <a:ln>
            <a:noFill/>
          </a:ln>
        </p:spPr>
      </p:pic>
      <p:sp>
        <p:nvSpPr>
          <p:cNvPr id="307" name="Google Shape;307;p33"/>
          <p:cNvSpPr txBox="1"/>
          <p:nvPr/>
        </p:nvSpPr>
        <p:spPr>
          <a:xfrm>
            <a:off x="5029200" y="5987663"/>
            <a:ext cx="3531961"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From “The Elements of Graphing Data”, by Cleveland.</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The accuracy of visual clues</a:t>
            </a:r>
            <a:endParaRPr/>
          </a:p>
        </p:txBody>
      </p:sp>
      <p:pic>
        <p:nvPicPr>
          <p:cNvPr descr="visualcues_piechart.png" id="313" name="Google Shape;313;p34"/>
          <p:cNvPicPr preferRelativeResize="0"/>
          <p:nvPr>
            <p:ph idx="1" type="body"/>
          </p:nvPr>
        </p:nvPicPr>
        <p:blipFill rotWithShape="1">
          <a:blip r:embed="rId3">
            <a:alphaModFix/>
          </a:blip>
          <a:srcRect b="-39145" l="0" r="0" t="-39145"/>
          <a:stretch/>
        </p:blipFill>
        <p:spPr>
          <a:xfrm>
            <a:off x="457200" y="1600200"/>
            <a:ext cx="4038600" cy="4525963"/>
          </a:xfrm>
          <a:prstGeom prst="rect">
            <a:avLst/>
          </a:prstGeom>
          <a:noFill/>
          <a:ln>
            <a:noFill/>
          </a:ln>
        </p:spPr>
      </p:pic>
      <p:sp>
        <p:nvSpPr>
          <p:cNvPr id="314" name="Google Shape;314;p34"/>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800"/>
              <a:buChar char="•"/>
            </a:pPr>
            <a:r>
              <a:rPr lang="en-US"/>
              <a:t>An alternative solution is to use a dot plot (which uses visual cues that are higher in our cognitive scale).</a:t>
            </a:r>
            <a:endParaRPr/>
          </a:p>
          <a:p>
            <a:pPr indent="-342900" lvl="0" marL="342900" rtl="0" algn="l">
              <a:spcBef>
                <a:spcPts val="560"/>
              </a:spcBef>
              <a:spcAft>
                <a:spcPts val="0"/>
              </a:spcAft>
              <a:buClr>
                <a:schemeClr val="dk1"/>
              </a:buClr>
              <a:buSzPts val="2800"/>
              <a:buChar char="•"/>
            </a:pPr>
            <a:r>
              <a:rPr lang="en-US"/>
              <a:t>Did you realize that some slices are 50% bigger than others?</a:t>
            </a:r>
            <a:endParaRPr/>
          </a:p>
        </p:txBody>
      </p:sp>
      <p:sp>
        <p:nvSpPr>
          <p:cNvPr id="315" name="Google Shape;315;p34"/>
          <p:cNvSpPr txBox="1"/>
          <p:nvPr/>
        </p:nvSpPr>
        <p:spPr>
          <a:xfrm>
            <a:off x="457200" y="5105400"/>
            <a:ext cx="3531961"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From “The Elements of Graphing Data”, by Cleveland.</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3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Evaluating pie charts …</a:t>
            </a:r>
            <a:endParaRPr/>
          </a:p>
        </p:txBody>
      </p:sp>
      <p:sp>
        <p:nvSpPr>
          <p:cNvPr id="321" name="Google Shape;321;p35"/>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800"/>
              <a:buChar char="•"/>
            </a:pPr>
            <a:r>
              <a:rPr lang="en-US"/>
              <a:t>The Internal Revenue Service (IRS) uses pie charts in the back of US tax forms to explain federal incomes and outlays.</a:t>
            </a:r>
            <a:endParaRPr/>
          </a:p>
          <a:p>
            <a:pPr indent="-342900" lvl="0" marL="342900" rtl="0" algn="l">
              <a:spcBef>
                <a:spcPts val="560"/>
              </a:spcBef>
              <a:spcAft>
                <a:spcPts val="0"/>
              </a:spcAft>
              <a:buClr>
                <a:schemeClr val="dk1"/>
              </a:buClr>
              <a:buSzPts val="2800"/>
              <a:buChar char="•"/>
            </a:pPr>
            <a:r>
              <a:rPr lang="en-US"/>
              <a:t>Areas are relatively low in the cognitive scale.  Can a dot plot be better?</a:t>
            </a:r>
            <a:endParaRPr/>
          </a:p>
        </p:txBody>
      </p:sp>
      <p:pic>
        <p:nvPicPr>
          <p:cNvPr descr="taxes2001.pdf" id="322" name="Google Shape;322;p35"/>
          <p:cNvPicPr preferRelativeResize="0"/>
          <p:nvPr>
            <p:ph idx="2" type="body"/>
          </p:nvPr>
        </p:nvPicPr>
        <p:blipFill rotWithShape="1">
          <a:blip r:embed="rId3">
            <a:alphaModFix/>
          </a:blip>
          <a:srcRect b="-57486" l="0" r="0" t="-57485"/>
          <a:stretch/>
        </p:blipFill>
        <p:spPr>
          <a:xfrm>
            <a:off x="4648200" y="1600200"/>
            <a:ext cx="4038600" cy="4525963"/>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3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Evaluating pie charts …</a:t>
            </a:r>
            <a:endParaRPr/>
          </a:p>
        </p:txBody>
      </p:sp>
      <p:pic>
        <p:nvPicPr>
          <p:cNvPr descr="taxes_dotchart.pdf" id="328" name="Google Shape;328;p36"/>
          <p:cNvPicPr preferRelativeResize="0"/>
          <p:nvPr>
            <p:ph idx="1" type="body"/>
          </p:nvPr>
        </p:nvPicPr>
        <p:blipFill rotWithShape="1">
          <a:blip r:embed="rId3">
            <a:alphaModFix/>
          </a:blip>
          <a:srcRect b="-80347" l="0" r="0" t="-80347"/>
          <a:stretch/>
        </p:blipFill>
        <p:spPr>
          <a:xfrm>
            <a:off x="457200" y="1600200"/>
            <a:ext cx="4038600" cy="4525963"/>
          </a:xfrm>
          <a:prstGeom prst="rect">
            <a:avLst/>
          </a:prstGeom>
          <a:noFill/>
          <a:ln>
            <a:noFill/>
          </a:ln>
        </p:spPr>
      </p:pic>
      <p:sp>
        <p:nvSpPr>
          <p:cNvPr id="329" name="Google Shape;329;p36"/>
          <p:cNvSpPr txBox="1"/>
          <p:nvPr>
            <p:ph idx="2" type="body"/>
          </p:nvPr>
        </p:nvSpPr>
        <p:spPr>
          <a:xfrm>
            <a:off x="4648200" y="1600200"/>
            <a:ext cx="4038600" cy="475615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800"/>
              <a:buChar char="•"/>
            </a:pPr>
            <a:r>
              <a:rPr lang="en-US"/>
              <a:t>A dot plot is at least as good as providing this information.</a:t>
            </a:r>
            <a:endParaRPr/>
          </a:p>
          <a:p>
            <a:pPr indent="-342900" lvl="0" marL="342900" rtl="0" algn="l">
              <a:spcBef>
                <a:spcPts val="560"/>
              </a:spcBef>
              <a:spcAft>
                <a:spcPts val="0"/>
              </a:spcAft>
              <a:buClr>
                <a:schemeClr val="dk1"/>
              </a:buClr>
              <a:buSzPts val="2800"/>
              <a:buChar char="•"/>
            </a:pPr>
            <a:r>
              <a:rPr lang="en-US"/>
              <a:t>Unlike the pie chart, 10 categories can be accommodated without any problem.</a:t>
            </a:r>
            <a:endParaRPr/>
          </a:p>
          <a:p>
            <a:pPr indent="-342900" lvl="0" marL="342900" rtl="0" algn="l">
              <a:spcBef>
                <a:spcPts val="560"/>
              </a:spcBef>
              <a:spcAft>
                <a:spcPts val="0"/>
              </a:spcAft>
              <a:buClr>
                <a:schemeClr val="dk1"/>
              </a:buClr>
              <a:buSzPts val="2800"/>
              <a:buChar char="•"/>
            </a:pPr>
            <a:r>
              <a:rPr lang="en-US"/>
              <a:t>Note that the plot was diagonalized to facilitate comparisons.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Evaluating pie charts …</a:t>
            </a:r>
            <a:endParaRPr/>
          </a:p>
        </p:txBody>
      </p:sp>
      <p:sp>
        <p:nvSpPr>
          <p:cNvPr id="335" name="Google Shape;335;p37"/>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lnSpcReduction="10000"/>
          </a:bodyPr>
          <a:lstStyle/>
          <a:p>
            <a:pPr indent="-342900" lvl="0" marL="342900" rtl="0" algn="l">
              <a:spcBef>
                <a:spcPts val="0"/>
              </a:spcBef>
              <a:spcAft>
                <a:spcPts val="0"/>
              </a:spcAft>
              <a:buClr>
                <a:schemeClr val="dk1"/>
              </a:buClr>
              <a:buSzPts val="2800"/>
              <a:buChar char="•"/>
            </a:pPr>
            <a:r>
              <a:rPr lang="en-US"/>
              <a:t>Budget information went missing for most of the decade, but made a come back in 2009.</a:t>
            </a:r>
            <a:endParaRPr/>
          </a:p>
          <a:p>
            <a:pPr indent="-342900" lvl="0" marL="342900" rtl="0" algn="l">
              <a:spcBef>
                <a:spcPts val="560"/>
              </a:spcBef>
              <a:spcAft>
                <a:spcPts val="0"/>
              </a:spcAft>
              <a:buClr>
                <a:schemeClr val="dk1"/>
              </a:buClr>
              <a:buSzPts val="2800"/>
              <a:buChar char="•"/>
            </a:pPr>
            <a:r>
              <a:rPr lang="en-US"/>
              <a:t>What has changed between 2001 and 2008 (besides the president)?</a:t>
            </a:r>
            <a:endParaRPr/>
          </a:p>
          <a:p>
            <a:pPr indent="-342900" lvl="0" marL="342900" rtl="0" algn="l">
              <a:spcBef>
                <a:spcPts val="560"/>
              </a:spcBef>
              <a:spcAft>
                <a:spcPts val="0"/>
              </a:spcAft>
              <a:buClr>
                <a:schemeClr val="dk1"/>
              </a:buClr>
              <a:buSzPts val="2800"/>
              <a:buChar char="•"/>
            </a:pPr>
            <a:r>
              <a:rPr lang="en-US"/>
              <a:t>Looking at the pie charts side by side is difficult to tell.</a:t>
            </a:r>
            <a:endParaRPr/>
          </a:p>
        </p:txBody>
      </p:sp>
      <p:pic>
        <p:nvPicPr>
          <p:cNvPr descr="taxes2008.pdf" id="336" name="Google Shape;336;p37"/>
          <p:cNvPicPr preferRelativeResize="0"/>
          <p:nvPr>
            <p:ph idx="1" type="body"/>
          </p:nvPr>
        </p:nvPicPr>
        <p:blipFill rotWithShape="1">
          <a:blip r:embed="rId3">
            <a:alphaModFix/>
          </a:blip>
          <a:srcRect b="-56393" l="0" r="0" t="-56393"/>
          <a:stretch/>
        </p:blipFill>
        <p:spPr>
          <a:xfrm>
            <a:off x="457200" y="1600200"/>
            <a:ext cx="4038600" cy="4525963"/>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Evaluating pie charts …</a:t>
            </a:r>
            <a:endParaRPr/>
          </a:p>
        </p:txBody>
      </p:sp>
      <p:sp>
        <p:nvSpPr>
          <p:cNvPr id="342" name="Google Shape;342;p38"/>
          <p:cNvSpPr txBox="1"/>
          <p:nvPr>
            <p:ph idx="1" type="body"/>
          </p:nvPr>
        </p:nvSpPr>
        <p:spPr>
          <a:xfrm>
            <a:off x="457200" y="1447800"/>
            <a:ext cx="4038600" cy="50292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800"/>
              <a:buChar char="•"/>
            </a:pPr>
            <a:r>
              <a:rPr lang="en-US"/>
              <a:t>Comparisons are simplified because we are using visual cues that are higher in the cognitive scale AND because we share the same scale.</a:t>
            </a:r>
            <a:endParaRPr/>
          </a:p>
          <a:p>
            <a:pPr indent="-342900" lvl="0" marL="342900" rtl="0" algn="l">
              <a:spcBef>
                <a:spcPts val="560"/>
              </a:spcBef>
              <a:spcAft>
                <a:spcPts val="0"/>
              </a:spcAft>
              <a:buClr>
                <a:schemeClr val="dk1"/>
              </a:buClr>
              <a:buSzPts val="2800"/>
              <a:buChar char="•"/>
            </a:pPr>
            <a:r>
              <a:rPr lang="en-US"/>
              <a:t>Bar plots could also have been used, do you see any advantage or disadvantage?</a:t>
            </a:r>
            <a:endParaRPr/>
          </a:p>
        </p:txBody>
      </p:sp>
      <p:pic>
        <p:nvPicPr>
          <p:cNvPr descr="taxes_2001_2010_comp.pdf" id="343" name="Google Shape;343;p38"/>
          <p:cNvPicPr preferRelativeResize="0"/>
          <p:nvPr>
            <p:ph idx="2" type="body"/>
          </p:nvPr>
        </p:nvPicPr>
        <p:blipFill rotWithShape="1">
          <a:blip r:embed="rId3">
            <a:alphaModFix/>
          </a:blip>
          <a:srcRect b="-43895" l="0" r="0" t="-43895"/>
          <a:stretch/>
        </p:blipFill>
        <p:spPr>
          <a:xfrm>
            <a:off x="4648200" y="1600200"/>
            <a:ext cx="4038600" cy="4525963"/>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3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Take home message …</a:t>
            </a:r>
            <a:endParaRPr/>
          </a:p>
        </p:txBody>
      </p:sp>
      <p:sp>
        <p:nvSpPr>
          <p:cNvPr id="349" name="Google Shape;349;p3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Try to avoid bubbles, areas if accurate comparisons are important.</a:t>
            </a:r>
            <a:endParaRPr/>
          </a:p>
          <a:p>
            <a:pPr indent="-342900" lvl="0" marL="342900" rtl="0" algn="l">
              <a:spcBef>
                <a:spcPts val="640"/>
              </a:spcBef>
              <a:spcAft>
                <a:spcPts val="0"/>
              </a:spcAft>
              <a:buClr>
                <a:schemeClr val="dk1"/>
              </a:buClr>
              <a:buSzPts val="3200"/>
              <a:buChar char="•"/>
            </a:pPr>
            <a:r>
              <a:rPr lang="en-US"/>
              <a:t>There is almost always a better alternative than pie charts!</a:t>
            </a:r>
            <a:endParaRPr/>
          </a:p>
          <a:p>
            <a:pPr indent="-342900" lvl="0" marL="342900" rtl="0" algn="l">
              <a:spcBef>
                <a:spcPts val="640"/>
              </a:spcBef>
              <a:spcAft>
                <a:spcPts val="0"/>
              </a:spcAft>
              <a:buClr>
                <a:schemeClr val="dk1"/>
              </a:buClr>
              <a:buSzPts val="3200"/>
              <a:buChar char="•"/>
            </a:pPr>
            <a:r>
              <a:rPr lang="en-US"/>
              <a:t>However, areas and bubbles can still be a helpful tool if accurate comparisons are not key and if you build in redundancy in your visualization.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4"/>
          <p:cNvSpPr txBox="1"/>
          <p:nvPr>
            <p:ph type="title"/>
          </p:nvPr>
        </p:nvSpPr>
        <p:spPr>
          <a:xfrm>
            <a:off x="457200" y="152400"/>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The structure of visualizations</a:t>
            </a:r>
            <a:endParaRPr/>
          </a:p>
        </p:txBody>
      </p:sp>
      <p:pic>
        <p:nvPicPr>
          <p:cNvPr descr="minimalistdiamonds_partial1.pdf" id="107" name="Google Shape;107;p4"/>
          <p:cNvPicPr preferRelativeResize="0"/>
          <p:nvPr/>
        </p:nvPicPr>
        <p:blipFill rotWithShape="1">
          <a:blip r:embed="rId3">
            <a:alphaModFix/>
          </a:blip>
          <a:srcRect b="0" l="0" r="0" t="0"/>
          <a:stretch/>
        </p:blipFill>
        <p:spPr>
          <a:xfrm>
            <a:off x="7010400" y="1386840"/>
            <a:ext cx="1280160" cy="1280160"/>
          </a:xfrm>
          <a:prstGeom prst="rect">
            <a:avLst/>
          </a:prstGeom>
          <a:noFill/>
          <a:ln>
            <a:noFill/>
          </a:ln>
        </p:spPr>
      </p:pic>
      <p:pic>
        <p:nvPicPr>
          <p:cNvPr descr="minimalistdiamonds_partial3.pdf" id="108" name="Google Shape;108;p4"/>
          <p:cNvPicPr preferRelativeResize="0"/>
          <p:nvPr/>
        </p:nvPicPr>
        <p:blipFill rotWithShape="1">
          <a:blip r:embed="rId4">
            <a:alphaModFix/>
          </a:blip>
          <a:srcRect b="0" l="0" r="0" t="0"/>
          <a:stretch/>
        </p:blipFill>
        <p:spPr>
          <a:xfrm>
            <a:off x="7010400" y="3977640"/>
            <a:ext cx="1280160" cy="1280160"/>
          </a:xfrm>
          <a:prstGeom prst="rect">
            <a:avLst/>
          </a:prstGeom>
          <a:noFill/>
          <a:ln>
            <a:noFill/>
          </a:ln>
        </p:spPr>
      </p:pic>
      <p:pic>
        <p:nvPicPr>
          <p:cNvPr descr="minimalistdiamonds_partial4.pdf" id="109" name="Google Shape;109;p4"/>
          <p:cNvPicPr preferRelativeResize="0"/>
          <p:nvPr/>
        </p:nvPicPr>
        <p:blipFill rotWithShape="1">
          <a:blip r:embed="rId5">
            <a:alphaModFix/>
          </a:blip>
          <a:srcRect b="0" l="0" r="0" t="0"/>
          <a:stretch/>
        </p:blipFill>
        <p:spPr>
          <a:xfrm>
            <a:off x="7010400" y="5273040"/>
            <a:ext cx="1280160" cy="1280160"/>
          </a:xfrm>
          <a:prstGeom prst="rect">
            <a:avLst/>
          </a:prstGeom>
          <a:noFill/>
          <a:ln>
            <a:noFill/>
          </a:ln>
        </p:spPr>
      </p:pic>
      <p:pic>
        <p:nvPicPr>
          <p:cNvPr descr="minimalistdiamonds_partial2.pdf" id="110" name="Google Shape;110;p4"/>
          <p:cNvPicPr preferRelativeResize="0"/>
          <p:nvPr/>
        </p:nvPicPr>
        <p:blipFill rotWithShape="1">
          <a:blip r:embed="rId6">
            <a:alphaModFix/>
          </a:blip>
          <a:srcRect b="0" l="0" r="0" t="0"/>
          <a:stretch/>
        </p:blipFill>
        <p:spPr>
          <a:xfrm>
            <a:off x="7025640" y="2690838"/>
            <a:ext cx="1280160" cy="1280160"/>
          </a:xfrm>
          <a:prstGeom prst="rect">
            <a:avLst/>
          </a:prstGeom>
          <a:noFill/>
          <a:ln>
            <a:noFill/>
          </a:ln>
        </p:spPr>
      </p:pic>
      <p:sp>
        <p:nvSpPr>
          <p:cNvPr id="111" name="Google Shape;111;p4"/>
          <p:cNvSpPr txBox="1"/>
          <p:nvPr/>
        </p:nvSpPr>
        <p:spPr>
          <a:xfrm>
            <a:off x="4724400" y="1676400"/>
            <a:ext cx="1981200" cy="4616649"/>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1800" u="none" cap="none" strike="noStrike">
                <a:solidFill>
                  <a:schemeClr val="dk1"/>
                </a:solidFill>
                <a:latin typeface="Calibri"/>
                <a:ea typeface="Calibri"/>
                <a:cs typeface="Calibri"/>
                <a:sym typeface="Calibri"/>
              </a:rPr>
              <a:t>Visual cues</a:t>
            </a:r>
            <a:endParaRPr/>
          </a:p>
          <a:p>
            <a:pPr indent="0" lvl="0" marL="0" marR="0" rtl="0" algn="r">
              <a:spcBef>
                <a:spcPts val="500"/>
              </a:spcBef>
              <a:spcAft>
                <a:spcPts val="0"/>
              </a:spcAft>
              <a:buNone/>
            </a:pPr>
            <a:r>
              <a:t/>
            </a:r>
            <a:endParaRPr b="0" i="0" sz="1800" u="none" cap="none" strike="noStrike">
              <a:solidFill>
                <a:schemeClr val="dk1"/>
              </a:solidFill>
              <a:latin typeface="Calibri"/>
              <a:ea typeface="Calibri"/>
              <a:cs typeface="Calibri"/>
              <a:sym typeface="Calibri"/>
            </a:endParaRPr>
          </a:p>
          <a:p>
            <a:pPr indent="0" lvl="0" marL="0" marR="0" rtl="0" algn="r">
              <a:spcBef>
                <a:spcPts val="500"/>
              </a:spcBef>
              <a:spcAft>
                <a:spcPts val="0"/>
              </a:spcAft>
              <a:buNone/>
            </a:pPr>
            <a:r>
              <a:t/>
            </a:r>
            <a:endParaRPr b="0" i="0" sz="1800" u="none" cap="none" strike="noStrike">
              <a:solidFill>
                <a:schemeClr val="dk1"/>
              </a:solidFill>
              <a:latin typeface="Calibri"/>
              <a:ea typeface="Calibri"/>
              <a:cs typeface="Calibri"/>
              <a:sym typeface="Calibri"/>
            </a:endParaRPr>
          </a:p>
          <a:p>
            <a:pPr indent="0" lvl="0" marL="0" marR="0" rtl="0" algn="r">
              <a:spcBef>
                <a:spcPts val="500"/>
              </a:spcBef>
              <a:spcAft>
                <a:spcPts val="0"/>
              </a:spcAft>
              <a:buNone/>
            </a:pPr>
            <a:r>
              <a:t/>
            </a:r>
            <a:endParaRPr b="0" i="0" sz="1800" u="none" cap="none" strike="noStrike">
              <a:solidFill>
                <a:schemeClr val="dk1"/>
              </a:solidFill>
              <a:latin typeface="Calibri"/>
              <a:ea typeface="Calibri"/>
              <a:cs typeface="Calibri"/>
              <a:sym typeface="Calibri"/>
            </a:endParaRPr>
          </a:p>
          <a:p>
            <a:pPr indent="0" lvl="0" marL="0" marR="0" rtl="0" algn="r">
              <a:spcBef>
                <a:spcPts val="500"/>
              </a:spcBef>
              <a:spcAft>
                <a:spcPts val="0"/>
              </a:spcAft>
              <a:buNone/>
            </a:pPr>
            <a:r>
              <a:rPr b="0" i="0" lang="en-US" sz="1800" u="none" cap="none" strike="noStrike">
                <a:solidFill>
                  <a:schemeClr val="dk1"/>
                </a:solidFill>
                <a:latin typeface="Calibri"/>
                <a:ea typeface="Calibri"/>
                <a:cs typeface="Calibri"/>
                <a:sym typeface="Calibri"/>
              </a:rPr>
              <a:t>Coordinate system</a:t>
            </a:r>
            <a:endParaRPr/>
          </a:p>
          <a:p>
            <a:pPr indent="0" lvl="0" marL="0" marR="0" rtl="0" algn="r">
              <a:spcBef>
                <a:spcPts val="500"/>
              </a:spcBef>
              <a:spcAft>
                <a:spcPts val="0"/>
              </a:spcAft>
              <a:buNone/>
            </a:pPr>
            <a:r>
              <a:t/>
            </a:r>
            <a:endParaRPr b="0" i="0" sz="1800" u="none" cap="none" strike="noStrike">
              <a:solidFill>
                <a:schemeClr val="dk1"/>
              </a:solidFill>
              <a:latin typeface="Calibri"/>
              <a:ea typeface="Calibri"/>
              <a:cs typeface="Calibri"/>
              <a:sym typeface="Calibri"/>
            </a:endParaRPr>
          </a:p>
          <a:p>
            <a:pPr indent="0" lvl="0" marL="0" marR="0" rtl="0" algn="r">
              <a:spcBef>
                <a:spcPts val="500"/>
              </a:spcBef>
              <a:spcAft>
                <a:spcPts val="0"/>
              </a:spcAft>
              <a:buNone/>
            </a:pPr>
            <a:r>
              <a:t/>
            </a:r>
            <a:endParaRPr b="0" i="0" sz="1800" u="none" cap="none" strike="noStrike">
              <a:solidFill>
                <a:schemeClr val="dk1"/>
              </a:solidFill>
              <a:latin typeface="Calibri"/>
              <a:ea typeface="Calibri"/>
              <a:cs typeface="Calibri"/>
              <a:sym typeface="Calibri"/>
            </a:endParaRPr>
          </a:p>
          <a:p>
            <a:pPr indent="0" lvl="0" marL="0" marR="0" rtl="0" algn="r">
              <a:spcBef>
                <a:spcPts val="500"/>
              </a:spcBef>
              <a:spcAft>
                <a:spcPts val="0"/>
              </a:spcAft>
              <a:buNone/>
            </a:pPr>
            <a:r>
              <a:t/>
            </a:r>
            <a:endParaRPr b="0" i="0" sz="1800" u="none" cap="none" strike="noStrike">
              <a:solidFill>
                <a:schemeClr val="dk1"/>
              </a:solidFill>
              <a:latin typeface="Calibri"/>
              <a:ea typeface="Calibri"/>
              <a:cs typeface="Calibri"/>
              <a:sym typeface="Calibri"/>
            </a:endParaRPr>
          </a:p>
          <a:p>
            <a:pPr indent="0" lvl="0" marL="0" marR="0" rtl="0" algn="r">
              <a:spcBef>
                <a:spcPts val="500"/>
              </a:spcBef>
              <a:spcAft>
                <a:spcPts val="0"/>
              </a:spcAft>
              <a:buNone/>
            </a:pPr>
            <a:r>
              <a:rPr b="0" i="0" lang="en-US" sz="1800" u="none" cap="none" strike="noStrike">
                <a:solidFill>
                  <a:schemeClr val="dk1"/>
                </a:solidFill>
                <a:latin typeface="Calibri"/>
                <a:ea typeface="Calibri"/>
                <a:cs typeface="Calibri"/>
                <a:sym typeface="Calibri"/>
              </a:rPr>
              <a:t>Scale</a:t>
            </a:r>
            <a:endParaRPr/>
          </a:p>
          <a:p>
            <a:pPr indent="0" lvl="0" marL="0" marR="0" rtl="0" algn="r">
              <a:spcBef>
                <a:spcPts val="500"/>
              </a:spcBef>
              <a:spcAft>
                <a:spcPts val="0"/>
              </a:spcAft>
              <a:buNone/>
            </a:pPr>
            <a:r>
              <a:t/>
            </a:r>
            <a:endParaRPr b="0" i="0" sz="1800" u="none" cap="none" strike="noStrike">
              <a:solidFill>
                <a:schemeClr val="dk1"/>
              </a:solidFill>
              <a:latin typeface="Calibri"/>
              <a:ea typeface="Calibri"/>
              <a:cs typeface="Calibri"/>
              <a:sym typeface="Calibri"/>
            </a:endParaRPr>
          </a:p>
          <a:p>
            <a:pPr indent="0" lvl="0" marL="0" marR="0" rtl="0" algn="r">
              <a:spcBef>
                <a:spcPts val="500"/>
              </a:spcBef>
              <a:spcAft>
                <a:spcPts val="0"/>
              </a:spcAft>
              <a:buNone/>
            </a:pPr>
            <a:r>
              <a:t/>
            </a:r>
            <a:endParaRPr b="0" i="0" sz="1800" u="none" cap="none" strike="noStrike">
              <a:solidFill>
                <a:schemeClr val="dk1"/>
              </a:solidFill>
              <a:latin typeface="Calibri"/>
              <a:ea typeface="Calibri"/>
              <a:cs typeface="Calibri"/>
              <a:sym typeface="Calibri"/>
            </a:endParaRPr>
          </a:p>
          <a:p>
            <a:pPr indent="0" lvl="0" marL="0" marR="0" rtl="0" algn="r">
              <a:spcBef>
                <a:spcPts val="500"/>
              </a:spcBef>
              <a:spcAft>
                <a:spcPts val="0"/>
              </a:spcAft>
              <a:buNone/>
            </a:pPr>
            <a:r>
              <a:t/>
            </a:r>
            <a:endParaRPr b="0" i="0" sz="1800" u="none" cap="none" strike="noStrike">
              <a:solidFill>
                <a:schemeClr val="dk1"/>
              </a:solidFill>
              <a:latin typeface="Calibri"/>
              <a:ea typeface="Calibri"/>
              <a:cs typeface="Calibri"/>
              <a:sym typeface="Calibri"/>
            </a:endParaRPr>
          </a:p>
          <a:p>
            <a:pPr indent="0" lvl="0" marL="0" marR="0" rtl="0" algn="r">
              <a:spcBef>
                <a:spcPts val="500"/>
              </a:spcBef>
              <a:spcAft>
                <a:spcPts val="0"/>
              </a:spcAft>
              <a:buNone/>
            </a:pPr>
            <a:r>
              <a:rPr b="0" i="0" lang="en-US" sz="1800" u="none" cap="none" strike="noStrike">
                <a:solidFill>
                  <a:schemeClr val="dk1"/>
                </a:solidFill>
                <a:latin typeface="Calibri"/>
                <a:ea typeface="Calibri"/>
                <a:cs typeface="Calibri"/>
                <a:sym typeface="Calibri"/>
              </a:rPr>
              <a:t>Context</a:t>
            </a:r>
            <a:endParaRPr/>
          </a:p>
        </p:txBody>
      </p:sp>
      <p:pic>
        <p:nvPicPr>
          <p:cNvPr descr="minimalistdiamonds2.pdf" id="112" name="Google Shape;112;p4"/>
          <p:cNvPicPr preferRelativeResize="0"/>
          <p:nvPr>
            <p:ph idx="1" type="body"/>
          </p:nvPr>
        </p:nvPicPr>
        <p:blipFill rotWithShape="1">
          <a:blip r:embed="rId7">
            <a:alphaModFix/>
          </a:blip>
          <a:srcRect b="-6034" l="0" r="0" t="-6033"/>
          <a:stretch/>
        </p:blipFill>
        <p:spPr>
          <a:xfrm>
            <a:off x="457200" y="1600200"/>
            <a:ext cx="4038600" cy="4525963"/>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4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Redundancy in visualization</a:t>
            </a:r>
            <a:endParaRPr/>
          </a:p>
        </p:txBody>
      </p:sp>
      <p:pic>
        <p:nvPicPr>
          <p:cNvPr descr="atthenationalconvention.png" id="355" name="Google Shape;355;p40"/>
          <p:cNvPicPr preferRelativeResize="0"/>
          <p:nvPr>
            <p:ph idx="1" type="body"/>
          </p:nvPr>
        </p:nvPicPr>
        <p:blipFill rotWithShape="1">
          <a:blip r:embed="rId3">
            <a:alphaModFix/>
          </a:blip>
          <a:srcRect b="0" l="-11760" r="-11759" t="0"/>
          <a:stretch/>
        </p:blipFill>
        <p:spPr>
          <a:xfrm>
            <a:off x="457200" y="1986768"/>
            <a:ext cx="8229600" cy="4525963"/>
          </a:xfrm>
          <a:prstGeom prst="rect">
            <a:avLst/>
          </a:prstGeom>
          <a:noFill/>
          <a:ln>
            <a:noFill/>
          </a:ln>
        </p:spPr>
      </p:pic>
      <p:sp>
        <p:nvSpPr>
          <p:cNvPr id="356" name="Google Shape;356;p40"/>
          <p:cNvSpPr txBox="1"/>
          <p:nvPr/>
        </p:nvSpPr>
        <p:spPr>
          <a:xfrm>
            <a:off x="2389733" y="6422423"/>
            <a:ext cx="6297067"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u="sng">
                <a:solidFill>
                  <a:schemeClr val="dk1"/>
                </a:solidFill>
                <a:latin typeface="Calibri"/>
                <a:ea typeface="Calibri"/>
                <a:cs typeface="Calibri"/>
                <a:sym typeface="Calibri"/>
                <a:hlinkClick r:id="rId4">
                  <a:extLst>
                    <a:ext uri="{A12FA001-AC4F-418D-AE19-62706E023703}">
                      <ahyp:hlinkClr val="tx"/>
                    </a:ext>
                  </a:extLst>
                </a:hlinkClick>
              </a:rPr>
              <a:t>http://www.nytimes.com/interactive/2012/09/06/us/politics/convention-word-counts.html?_r=0</a:t>
            </a:r>
            <a:endParaRPr sz="1200">
              <a:solidFill>
                <a:schemeClr val="dk1"/>
              </a:solidFill>
              <a:latin typeface="Calibri"/>
              <a:ea typeface="Calibri"/>
              <a:cs typeface="Calibri"/>
              <a:sym typeface="Calibri"/>
            </a:endParaRPr>
          </a:p>
        </p:txBody>
      </p:sp>
      <p:sp>
        <p:nvSpPr>
          <p:cNvPr id="357" name="Google Shape;357;p40"/>
          <p:cNvSpPr txBox="1"/>
          <p:nvPr/>
        </p:nvSpPr>
        <p:spPr>
          <a:xfrm>
            <a:off x="304800" y="1340437"/>
            <a:ext cx="8717688"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The relative usage of the word by democrats is encoded by both the blue area in each circle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and by the position of the circle in the x axis.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4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Using color</a:t>
            </a:r>
            <a:endParaRPr/>
          </a:p>
        </p:txBody>
      </p:sp>
      <p:sp>
        <p:nvSpPr>
          <p:cNvPr id="363" name="Google Shape;363;p41"/>
          <p:cNvSpPr txBox="1"/>
          <p:nvPr>
            <p:ph idx="1" type="body"/>
          </p:nvPr>
        </p:nvSpPr>
        <p:spPr>
          <a:xfrm>
            <a:off x="457200" y="1600200"/>
            <a:ext cx="8229600" cy="46482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When dealing with categorical variables, color can be a very useful visual clue that allows us to quickly differentiate among groups, particularly when their number is moderate.</a:t>
            </a:r>
            <a:endParaRPr/>
          </a:p>
          <a:p>
            <a:pPr indent="-342900" lvl="0" marL="342900" rtl="0" algn="l">
              <a:spcBef>
                <a:spcPts val="640"/>
              </a:spcBef>
              <a:spcAft>
                <a:spcPts val="0"/>
              </a:spcAft>
              <a:buClr>
                <a:schemeClr val="dk1"/>
              </a:buClr>
              <a:buSzPts val="3200"/>
              <a:buChar char="•"/>
            </a:pPr>
            <a:r>
              <a:rPr lang="en-US"/>
              <a:t>When used to represent continuous variables, color is at the bottom of the cognitive hierarchy, as it is does not allow for very effective comparisons.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4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General rules</a:t>
            </a:r>
            <a:endParaRPr/>
          </a:p>
        </p:txBody>
      </p:sp>
      <p:sp>
        <p:nvSpPr>
          <p:cNvPr id="369" name="Google Shape;369;p42"/>
          <p:cNvSpPr txBox="1"/>
          <p:nvPr>
            <p:ph idx="1" type="body"/>
          </p:nvPr>
        </p:nvSpPr>
        <p:spPr>
          <a:xfrm>
            <a:off x="457200" y="1219200"/>
            <a:ext cx="8229600" cy="4648200"/>
          </a:xfrm>
          <a:prstGeom prst="rect">
            <a:avLst/>
          </a:prstGeom>
          <a:noFill/>
          <a:ln>
            <a:noFill/>
          </a:ln>
        </p:spPr>
        <p:txBody>
          <a:bodyPr anchorCtr="0" anchor="t" bIns="45700" lIns="91425" spcFirstLastPara="1" rIns="91425" wrap="square" tIns="45700">
            <a:normAutofit fontScale="92500"/>
          </a:bodyPr>
          <a:lstStyle/>
          <a:p>
            <a:pPr indent="-342900" lvl="0" marL="342900" rtl="0" algn="l">
              <a:spcBef>
                <a:spcPts val="0"/>
              </a:spcBef>
              <a:spcAft>
                <a:spcPts val="0"/>
              </a:spcAft>
              <a:buClr>
                <a:schemeClr val="dk1"/>
              </a:buClr>
              <a:buSzPct val="100000"/>
              <a:buChar char="•"/>
            </a:pPr>
            <a:r>
              <a:rPr lang="en-US"/>
              <a:t>When representing categorical variables, either use conventions (e.g., Republicans in red and Democrats in blue).  If no convention exists use colors that achieve equal pairwise distinction.</a:t>
            </a:r>
            <a:endParaRPr/>
          </a:p>
          <a:p>
            <a:pPr indent="-342900" lvl="0" marL="342900" rtl="0" algn="l">
              <a:spcBef>
                <a:spcPts val="592"/>
              </a:spcBef>
              <a:spcAft>
                <a:spcPts val="0"/>
              </a:spcAft>
              <a:buClr>
                <a:schemeClr val="dk1"/>
              </a:buClr>
              <a:buSzPct val="100000"/>
              <a:buChar char="•"/>
            </a:pPr>
            <a:r>
              <a:rPr lang="en-US"/>
              <a:t>When representing continuous quantities, use smooth gradients.</a:t>
            </a:r>
            <a:endParaRPr/>
          </a:p>
          <a:p>
            <a:pPr indent="-342900" lvl="0" marL="342900" rtl="0" algn="l">
              <a:spcBef>
                <a:spcPts val="592"/>
              </a:spcBef>
              <a:spcAft>
                <a:spcPts val="0"/>
              </a:spcAft>
              <a:buClr>
                <a:schemeClr val="dk1"/>
              </a:buClr>
              <a:buSzPct val="100000"/>
              <a:buChar char="•"/>
            </a:pPr>
            <a:r>
              <a:rPr lang="en-US"/>
              <a:t>Avoid overlapping colors with similar brightness.</a:t>
            </a:r>
            <a:endParaRPr/>
          </a:p>
          <a:p>
            <a:pPr indent="-342900" lvl="0" marL="342900" rtl="0" algn="l">
              <a:spcBef>
                <a:spcPts val="592"/>
              </a:spcBef>
              <a:spcAft>
                <a:spcPts val="0"/>
              </a:spcAft>
              <a:buClr>
                <a:schemeClr val="dk1"/>
              </a:buClr>
              <a:buSzPct val="100000"/>
              <a:buChar char="•"/>
            </a:pPr>
            <a:r>
              <a:rPr lang="en-US"/>
              <a:t>Use pastels for large area colors and saturated colors for small points.</a:t>
            </a:r>
            <a:endParaRPr/>
          </a:p>
        </p:txBody>
      </p:sp>
      <p:sp>
        <p:nvSpPr>
          <p:cNvPr id="370" name="Google Shape;370;p42"/>
          <p:cNvSpPr txBox="1"/>
          <p:nvPr/>
        </p:nvSpPr>
        <p:spPr>
          <a:xfrm>
            <a:off x="2975348" y="5791200"/>
            <a:ext cx="3273052" cy="58477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rgbClr val="FF0000"/>
                </a:solidFill>
                <a:latin typeface="Calibri"/>
                <a:ea typeface="Calibri"/>
                <a:cs typeface="Calibri"/>
                <a:sym typeface="Calibri"/>
              </a:rPr>
              <a:t>But, what is color?</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4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How the eye perceives color</a:t>
            </a:r>
            <a:endParaRPr/>
          </a:p>
        </p:txBody>
      </p:sp>
      <p:sp>
        <p:nvSpPr>
          <p:cNvPr id="376" name="Google Shape;376;p43"/>
          <p:cNvSpPr txBox="1"/>
          <p:nvPr>
            <p:ph idx="1" type="body"/>
          </p:nvPr>
        </p:nvSpPr>
        <p:spPr>
          <a:xfrm>
            <a:off x="457200" y="1417638"/>
            <a:ext cx="8229600" cy="5135562"/>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Human eyes contain two kinds of photo-receptive elements:</a:t>
            </a:r>
            <a:endParaRPr/>
          </a:p>
          <a:p>
            <a:pPr indent="-285750" lvl="1" marL="742950" rtl="0" algn="l">
              <a:spcBef>
                <a:spcPts val="560"/>
              </a:spcBef>
              <a:spcAft>
                <a:spcPts val="0"/>
              </a:spcAft>
              <a:buClr>
                <a:schemeClr val="dk1"/>
              </a:buClr>
              <a:buSzPts val="2800"/>
              <a:buChar char="–"/>
            </a:pPr>
            <a:r>
              <a:rPr lang="en-US"/>
              <a:t>Rods:  sensitive to brightness.  Single photon receptors, little use in sunlight.</a:t>
            </a:r>
            <a:endParaRPr/>
          </a:p>
          <a:p>
            <a:pPr indent="-285750" lvl="1" marL="742950" rtl="0" algn="l">
              <a:spcBef>
                <a:spcPts val="560"/>
              </a:spcBef>
              <a:spcAft>
                <a:spcPts val="0"/>
              </a:spcAft>
              <a:buClr>
                <a:schemeClr val="dk1"/>
              </a:buClr>
              <a:buSzPts val="2800"/>
              <a:buChar char="–"/>
            </a:pPr>
            <a:r>
              <a:rPr lang="en-US"/>
              <a:t>Cones:  Come in three varieties.</a:t>
            </a:r>
            <a:endParaRPr/>
          </a:p>
          <a:p>
            <a:pPr indent="-228600" lvl="2" marL="1143000" rtl="0" algn="l">
              <a:spcBef>
                <a:spcPts val="480"/>
              </a:spcBef>
              <a:spcAft>
                <a:spcPts val="0"/>
              </a:spcAft>
              <a:buClr>
                <a:schemeClr val="dk1"/>
              </a:buClr>
              <a:buSzPts val="2400"/>
              <a:buChar char="•"/>
            </a:pPr>
            <a:r>
              <a:rPr lang="en-US"/>
              <a:t>Short wavelength (red); most sensitive.</a:t>
            </a:r>
            <a:endParaRPr/>
          </a:p>
          <a:p>
            <a:pPr indent="-228600" lvl="2" marL="1143000" rtl="0" algn="l">
              <a:spcBef>
                <a:spcPts val="480"/>
              </a:spcBef>
              <a:spcAft>
                <a:spcPts val="0"/>
              </a:spcAft>
              <a:buClr>
                <a:schemeClr val="dk1"/>
              </a:buClr>
              <a:buSzPts val="2400"/>
              <a:buChar char="•"/>
            </a:pPr>
            <a:r>
              <a:rPr lang="en-US"/>
              <a:t>Medium wavelength (green); moderately sensitive.</a:t>
            </a:r>
            <a:endParaRPr/>
          </a:p>
          <a:p>
            <a:pPr indent="-228600" lvl="2" marL="1143000" rtl="0" algn="l">
              <a:spcBef>
                <a:spcPts val="480"/>
              </a:spcBef>
              <a:spcAft>
                <a:spcPts val="0"/>
              </a:spcAft>
              <a:buClr>
                <a:schemeClr val="dk1"/>
              </a:buClr>
              <a:buSzPts val="2400"/>
              <a:buChar char="•"/>
            </a:pPr>
            <a:r>
              <a:rPr lang="en-US"/>
              <a:t>Long wavelength (blue); weak.</a:t>
            </a:r>
            <a:endParaRPr/>
          </a:p>
          <a:p>
            <a:pPr indent="0" lvl="2" marL="857250" rtl="0" algn="l">
              <a:spcBef>
                <a:spcPts val="480"/>
              </a:spcBef>
              <a:spcAft>
                <a:spcPts val="0"/>
              </a:spcAft>
              <a:buClr>
                <a:schemeClr val="dk1"/>
              </a:buClr>
              <a:buSzPts val="2400"/>
              <a:buNone/>
            </a:pPr>
            <a:r>
              <a:rPr lang="en-US"/>
              <a:t>Humans are best at seeing red, worst at seeing blue!</a:t>
            </a:r>
            <a:endParaRPr/>
          </a:p>
          <a:p>
            <a:pPr indent="0" lvl="2" marL="857250" rtl="0" algn="l">
              <a:spcBef>
                <a:spcPts val="480"/>
              </a:spcBef>
              <a:spcAft>
                <a:spcPts val="0"/>
              </a:spcAft>
              <a:buClr>
                <a:schemeClr val="dk1"/>
              </a:buClr>
              <a:buSzPts val="2400"/>
              <a:buNone/>
            </a:pPr>
            <a:r>
              <a:rPr lang="en-US"/>
              <a:t>Mixing the three (human) primary colors yield any color humans can see.</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4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How the eye perceives color</a:t>
            </a:r>
            <a:endParaRPr/>
          </a:p>
        </p:txBody>
      </p:sp>
      <p:sp>
        <p:nvSpPr>
          <p:cNvPr id="382" name="Google Shape;382;p44"/>
          <p:cNvSpPr txBox="1"/>
          <p:nvPr>
            <p:ph idx="1" type="body"/>
          </p:nvPr>
        </p:nvSpPr>
        <p:spPr>
          <a:xfrm>
            <a:off x="429993" y="1524000"/>
            <a:ext cx="8229600" cy="4800600"/>
          </a:xfrm>
          <a:prstGeom prst="rect">
            <a:avLst/>
          </a:prstGeom>
          <a:noFill/>
          <a:ln>
            <a:noFill/>
          </a:ln>
        </p:spPr>
        <p:txBody>
          <a:bodyPr anchorCtr="0" anchor="t" bIns="45700" lIns="91425" spcFirstLastPara="1" rIns="91425" wrap="square" tIns="45700">
            <a:normAutofit fontScale="92500" lnSpcReduction="20000"/>
          </a:bodyPr>
          <a:lstStyle/>
          <a:p>
            <a:pPr indent="-342900" lvl="0" marL="342900" rtl="0" algn="l">
              <a:spcBef>
                <a:spcPts val="0"/>
              </a:spcBef>
              <a:spcAft>
                <a:spcPts val="0"/>
              </a:spcAft>
              <a:buClr>
                <a:schemeClr val="dk1"/>
              </a:buClr>
              <a:buSzPct val="100000"/>
              <a:buChar char="•"/>
            </a:pPr>
            <a:r>
              <a:rPr lang="en-US"/>
              <a:t>The number of cones determines how many primary colors a species perceives:</a:t>
            </a:r>
            <a:endParaRPr/>
          </a:p>
          <a:p>
            <a:pPr indent="-285750" lvl="1" marL="742950" rtl="0" algn="l">
              <a:spcBef>
                <a:spcPts val="518"/>
              </a:spcBef>
              <a:spcAft>
                <a:spcPts val="0"/>
              </a:spcAft>
              <a:buClr>
                <a:schemeClr val="dk1"/>
              </a:buClr>
              <a:buSzPct val="100000"/>
              <a:buChar char="–"/>
            </a:pPr>
            <a:r>
              <a:rPr lang="en-US"/>
              <a:t>Dogs have only two cones and are red-green colorblind.</a:t>
            </a:r>
            <a:endParaRPr/>
          </a:p>
          <a:p>
            <a:pPr indent="-285750" lvl="1" marL="742950" rtl="0" algn="l">
              <a:spcBef>
                <a:spcPts val="518"/>
              </a:spcBef>
              <a:spcAft>
                <a:spcPts val="0"/>
              </a:spcAft>
              <a:buClr>
                <a:schemeClr val="dk1"/>
              </a:buClr>
              <a:buSzPct val="100000"/>
              <a:buChar char="–"/>
            </a:pPr>
            <a:r>
              <a:rPr lang="en-US"/>
              <a:t>Chickens have 12 different types of cones!</a:t>
            </a:r>
            <a:endParaRPr/>
          </a:p>
          <a:p>
            <a:pPr indent="-342900" lvl="0" marL="342900" rtl="0" algn="l">
              <a:spcBef>
                <a:spcPts val="592"/>
              </a:spcBef>
              <a:spcAft>
                <a:spcPts val="0"/>
              </a:spcAft>
              <a:buClr>
                <a:schemeClr val="dk1"/>
              </a:buClr>
              <a:buSzPct val="100000"/>
              <a:buChar char="•"/>
            </a:pPr>
            <a:r>
              <a:rPr lang="en-US"/>
              <a:t>Color blindness (sometimes called daltonism) is a genetic condition that manifest in inability to perceive certain colors.</a:t>
            </a:r>
            <a:endParaRPr/>
          </a:p>
          <a:p>
            <a:pPr indent="-285750" lvl="1" marL="742950" rtl="0" algn="l">
              <a:spcBef>
                <a:spcPts val="518"/>
              </a:spcBef>
              <a:spcAft>
                <a:spcPts val="0"/>
              </a:spcAft>
              <a:buClr>
                <a:schemeClr val="dk1"/>
              </a:buClr>
              <a:buSzPct val="100000"/>
              <a:buChar char="–"/>
            </a:pPr>
            <a:r>
              <a:rPr lang="en-US"/>
              <a:t>Different types, but red-green is by far the most common, and affects between 8% and 10% of males.  Very few women suffer from color blindness.</a:t>
            </a:r>
            <a:endParaRPr/>
          </a:p>
          <a:p>
            <a:pPr indent="-154940" lvl="0" marL="342900" rtl="0" algn="l">
              <a:spcBef>
                <a:spcPts val="592"/>
              </a:spcBef>
              <a:spcAft>
                <a:spcPts val="0"/>
              </a:spcAft>
              <a:buClr>
                <a:schemeClr val="dk1"/>
              </a:buClr>
              <a:buSzPct val="100000"/>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4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How the eye perceives color</a:t>
            </a:r>
            <a:endParaRPr/>
          </a:p>
        </p:txBody>
      </p:sp>
      <p:pic>
        <p:nvPicPr>
          <p:cNvPr descr="Daltonism-Ishihara_9.png" id="388" name="Google Shape;388;p45"/>
          <p:cNvPicPr preferRelativeResize="0"/>
          <p:nvPr>
            <p:ph idx="1" type="body"/>
          </p:nvPr>
        </p:nvPicPr>
        <p:blipFill rotWithShape="1">
          <a:blip r:embed="rId3">
            <a:alphaModFix/>
          </a:blip>
          <a:srcRect b="-6034" l="0" r="0" t="-6033"/>
          <a:stretch/>
        </p:blipFill>
        <p:spPr>
          <a:xfrm>
            <a:off x="228600" y="1600200"/>
            <a:ext cx="4038600" cy="4525963"/>
          </a:xfrm>
          <a:prstGeom prst="rect">
            <a:avLst/>
          </a:prstGeom>
          <a:noFill/>
          <a:ln>
            <a:noFill/>
          </a:ln>
        </p:spPr>
      </p:pic>
      <p:sp>
        <p:nvSpPr>
          <p:cNvPr id="389" name="Google Shape;389;p45"/>
          <p:cNvSpPr txBox="1"/>
          <p:nvPr>
            <p:ph idx="2" type="body"/>
          </p:nvPr>
        </p:nvSpPr>
        <p:spPr>
          <a:xfrm>
            <a:off x="4267200" y="1600200"/>
            <a:ext cx="44958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800"/>
              <a:buChar char="•"/>
            </a:pPr>
            <a:r>
              <a:rPr lang="en-US"/>
              <a:t>Ishihara color test:  can you see the number 74?</a:t>
            </a:r>
            <a:endParaRPr/>
          </a:p>
          <a:p>
            <a:pPr indent="-342900" lvl="0" marL="342900" rtl="0" algn="l">
              <a:spcBef>
                <a:spcPts val="560"/>
              </a:spcBef>
              <a:spcAft>
                <a:spcPts val="0"/>
              </a:spcAft>
              <a:buClr>
                <a:schemeClr val="dk1"/>
              </a:buClr>
              <a:buSzPts val="2800"/>
              <a:buChar char="•"/>
            </a:pPr>
            <a:r>
              <a:rPr lang="en-US"/>
              <a:t>Consider color blind individuals when creating your visualization:  if you can, avoid using both green and red in your visualization, particularly if they appear adjacent to each other.</a:t>
            </a:r>
            <a:endParaRPr/>
          </a:p>
        </p:txBody>
      </p:sp>
      <p:sp>
        <p:nvSpPr>
          <p:cNvPr id="390" name="Google Shape;390;p45"/>
          <p:cNvSpPr txBox="1"/>
          <p:nvPr/>
        </p:nvSpPr>
        <p:spPr>
          <a:xfrm>
            <a:off x="430350" y="6330450"/>
            <a:ext cx="8229600" cy="44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Calibri"/>
                <a:ea typeface="Calibri"/>
                <a:cs typeface="Calibri"/>
                <a:sym typeface="Calibri"/>
              </a:rPr>
              <a:t>S</a:t>
            </a:r>
            <a:r>
              <a:rPr lang="en-US" sz="1800">
                <a:latin typeface="Calibri"/>
                <a:ea typeface="Calibri"/>
                <a:cs typeface="Calibri"/>
                <a:sym typeface="Calibri"/>
              </a:rPr>
              <a:t>imulator: </a:t>
            </a:r>
            <a:r>
              <a:rPr lang="en-US" sz="1800" u="sng">
                <a:solidFill>
                  <a:schemeClr val="hlink"/>
                </a:solidFill>
                <a:latin typeface="Calibri"/>
                <a:ea typeface="Calibri"/>
                <a:cs typeface="Calibri"/>
                <a:sym typeface="Calibri"/>
                <a:hlinkClick r:id="rId4"/>
              </a:rPr>
              <a:t>https://pilestone.com/pages/color-blindness-simulator-1</a:t>
            </a:r>
            <a:endParaRPr sz="1800">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4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How the eye perceives color</a:t>
            </a:r>
            <a:endParaRPr/>
          </a:p>
        </p:txBody>
      </p:sp>
      <p:sp>
        <p:nvSpPr>
          <p:cNvPr id="396" name="Google Shape;396;p46"/>
          <p:cNvSpPr txBox="1"/>
          <p:nvPr>
            <p:ph idx="1" type="body"/>
          </p:nvPr>
        </p:nvSpPr>
        <p:spPr>
          <a:xfrm>
            <a:off x="457200" y="1493838"/>
            <a:ext cx="8229600" cy="5135562"/>
          </a:xfrm>
          <a:prstGeom prst="rect">
            <a:avLst/>
          </a:prstGeom>
          <a:noFill/>
          <a:ln>
            <a:noFill/>
          </a:ln>
        </p:spPr>
        <p:txBody>
          <a:bodyPr anchorCtr="0" anchor="t" bIns="45700" lIns="91425" spcFirstLastPara="1" rIns="91425" wrap="square" tIns="45700">
            <a:normAutofit lnSpcReduction="10000"/>
          </a:bodyPr>
          <a:lstStyle/>
          <a:p>
            <a:pPr indent="-342900" lvl="0" marL="342900" rtl="0" algn="l">
              <a:spcBef>
                <a:spcPts val="0"/>
              </a:spcBef>
              <a:spcAft>
                <a:spcPts val="0"/>
              </a:spcAft>
              <a:buClr>
                <a:schemeClr val="dk1"/>
              </a:buClr>
              <a:buSzPts val="3200"/>
              <a:buChar char="•"/>
            </a:pPr>
            <a:r>
              <a:rPr lang="en-US"/>
              <a:t>Opponent color (or antagonistic color) theory states that the human visual system interprets information about color by processing signals from cones and rods in an antagonistic manner.</a:t>
            </a:r>
            <a:endParaRPr/>
          </a:p>
          <a:p>
            <a:pPr indent="-285750" lvl="1" marL="742950" rtl="0" algn="l">
              <a:spcBef>
                <a:spcPts val="560"/>
              </a:spcBef>
              <a:spcAft>
                <a:spcPts val="0"/>
              </a:spcAft>
              <a:buClr>
                <a:schemeClr val="dk1"/>
              </a:buClr>
              <a:buSzPts val="2800"/>
              <a:buChar char="–"/>
            </a:pPr>
            <a:r>
              <a:rPr lang="en-US"/>
              <a:t>Redness is contrasted with greenness.</a:t>
            </a:r>
            <a:endParaRPr/>
          </a:p>
          <a:p>
            <a:pPr indent="-285750" lvl="1" marL="742950" rtl="0" algn="l">
              <a:spcBef>
                <a:spcPts val="560"/>
              </a:spcBef>
              <a:spcAft>
                <a:spcPts val="0"/>
              </a:spcAft>
              <a:buClr>
                <a:schemeClr val="dk1"/>
              </a:buClr>
              <a:buSzPts val="2800"/>
              <a:buChar char="–"/>
            </a:pPr>
            <a:r>
              <a:rPr lang="en-US"/>
              <a:t>Blueness is contrasted with yellowness.</a:t>
            </a:r>
            <a:endParaRPr/>
          </a:p>
          <a:p>
            <a:pPr indent="-285750" lvl="1" marL="742950" rtl="0" algn="l">
              <a:spcBef>
                <a:spcPts val="560"/>
              </a:spcBef>
              <a:spcAft>
                <a:spcPts val="0"/>
              </a:spcAft>
              <a:buClr>
                <a:schemeClr val="dk1"/>
              </a:buClr>
              <a:buSzPts val="2800"/>
              <a:buChar char="–"/>
            </a:pPr>
            <a:r>
              <a:rPr lang="en-US"/>
              <a:t>Darkness is contrasted with brightness.</a:t>
            </a:r>
            <a:endParaRPr/>
          </a:p>
          <a:p>
            <a:pPr indent="-342900" lvl="0" marL="342900" rtl="0" algn="l">
              <a:spcBef>
                <a:spcPts val="640"/>
              </a:spcBef>
              <a:spcAft>
                <a:spcPts val="0"/>
              </a:spcAft>
              <a:buClr>
                <a:schemeClr val="dk1"/>
              </a:buClr>
              <a:buSzPts val="3200"/>
              <a:buChar char="•"/>
            </a:pPr>
            <a:r>
              <a:rPr lang="en-US"/>
              <a:t>These pairs are indeed mutually exclusive (no one ever says “the yellowish-blue car”).</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4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Opponent color theory </a:t>
            </a:r>
            <a:endParaRPr/>
          </a:p>
        </p:txBody>
      </p:sp>
      <p:pic>
        <p:nvPicPr>
          <p:cNvPr descr="opponent-process.jpg" id="402" name="Google Shape;402;p47"/>
          <p:cNvPicPr preferRelativeResize="0"/>
          <p:nvPr>
            <p:ph idx="1" type="body"/>
          </p:nvPr>
        </p:nvPicPr>
        <p:blipFill rotWithShape="1">
          <a:blip r:embed="rId3">
            <a:alphaModFix/>
          </a:blip>
          <a:srcRect b="0" l="-33989" r="-33989" t="0"/>
          <a:stretch/>
        </p:blipFill>
        <p:spPr>
          <a:xfrm>
            <a:off x="457200" y="1600200"/>
            <a:ext cx="8229600" cy="4525963"/>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4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Representing colors</a:t>
            </a:r>
            <a:endParaRPr/>
          </a:p>
        </p:txBody>
      </p:sp>
      <p:sp>
        <p:nvSpPr>
          <p:cNvPr id="408" name="Google Shape;408;p48"/>
          <p:cNvSpPr txBox="1"/>
          <p:nvPr>
            <p:ph idx="1" type="body"/>
          </p:nvPr>
        </p:nvSpPr>
        <p:spPr>
          <a:xfrm>
            <a:off x="457200" y="1295400"/>
            <a:ext cx="8229600" cy="5257800"/>
          </a:xfrm>
          <a:prstGeom prst="rect">
            <a:avLst/>
          </a:prstGeom>
          <a:noFill/>
          <a:ln>
            <a:noFill/>
          </a:ln>
        </p:spPr>
        <p:txBody>
          <a:bodyPr anchorCtr="0" anchor="t" bIns="45700" lIns="91425" spcFirstLastPara="1" rIns="91425" wrap="square" tIns="45700">
            <a:normAutofit lnSpcReduction="10000"/>
          </a:bodyPr>
          <a:lstStyle/>
          <a:p>
            <a:pPr indent="-342900" lvl="0" marL="342900" rtl="0" algn="l">
              <a:spcBef>
                <a:spcPts val="0"/>
              </a:spcBef>
              <a:spcAft>
                <a:spcPts val="0"/>
              </a:spcAft>
              <a:buClr>
                <a:schemeClr val="dk1"/>
              </a:buClr>
              <a:buSzPts val="3200"/>
              <a:buChar char="•"/>
            </a:pPr>
            <a:r>
              <a:rPr lang="en-US"/>
              <a:t>Two main types of color scales:</a:t>
            </a:r>
            <a:endParaRPr/>
          </a:p>
          <a:p>
            <a:pPr indent="-285750" lvl="1" marL="742950" rtl="0" algn="l">
              <a:spcBef>
                <a:spcPts val="560"/>
              </a:spcBef>
              <a:spcAft>
                <a:spcPts val="0"/>
              </a:spcAft>
              <a:buClr>
                <a:schemeClr val="dk1"/>
              </a:buClr>
              <a:buSzPts val="2800"/>
              <a:buChar char="–"/>
            </a:pPr>
            <a:r>
              <a:rPr lang="en-US"/>
              <a:t>Computer scales: mainly CMYK (for Cyan- Magenta-Yellow-Black) and </a:t>
            </a:r>
            <a:r>
              <a:rPr b="1" lang="en-US"/>
              <a:t>RGB</a:t>
            </a:r>
            <a:r>
              <a:rPr lang="en-US"/>
              <a:t> scale (for Red-Green-Blue). </a:t>
            </a:r>
            <a:endParaRPr/>
          </a:p>
          <a:p>
            <a:pPr indent="-285750" lvl="1" marL="742950" rtl="0" algn="l">
              <a:spcBef>
                <a:spcPts val="560"/>
              </a:spcBef>
              <a:spcAft>
                <a:spcPts val="0"/>
              </a:spcAft>
              <a:buClr>
                <a:schemeClr val="dk1"/>
              </a:buClr>
              <a:buSzPts val="2800"/>
              <a:buChar char="–"/>
            </a:pPr>
            <a:r>
              <a:rPr lang="en-US"/>
              <a:t>Perceptual scales:  PANTONE® Color System, </a:t>
            </a:r>
            <a:r>
              <a:rPr b="1" lang="en-US"/>
              <a:t>HSV</a:t>
            </a:r>
            <a:r>
              <a:rPr lang="en-US"/>
              <a:t> (for Hue-Lightness-Saturation), </a:t>
            </a:r>
            <a:r>
              <a:rPr b="1" lang="en-US"/>
              <a:t>CIElab</a:t>
            </a:r>
            <a:r>
              <a:rPr lang="en-US"/>
              <a:t> (where l stands for luminance – white vs. black –, a stands for red vs. green, and b stands for blue vs. green)  Hue is what we usually call color (blue, green brown, etc), Saturation is the richness of the color (solids vs. pastels) and value is how much black or white is mixed in (stop-sign red vs. red wine).</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4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The RGB scale </a:t>
            </a:r>
            <a:endParaRPr/>
          </a:p>
        </p:txBody>
      </p:sp>
      <p:sp>
        <p:nvSpPr>
          <p:cNvPr id="414" name="Google Shape;414;p49"/>
          <p:cNvSpPr txBox="1"/>
          <p:nvPr>
            <p:ph idx="1" type="body"/>
          </p:nvPr>
        </p:nvSpPr>
        <p:spPr>
          <a:xfrm>
            <a:off x="457200" y="1371600"/>
            <a:ext cx="4040188" cy="639762"/>
          </a:xfrm>
          <a:prstGeom prst="rect">
            <a:avLst/>
          </a:prstGeom>
          <a:noFill/>
          <a:ln>
            <a:noFill/>
          </a:ln>
        </p:spPr>
        <p:txBody>
          <a:bodyPr anchorCtr="0" anchor="b" bIns="45700" lIns="91425" spcFirstLastPara="1" rIns="91425" wrap="square" tIns="45700">
            <a:normAutofit fontScale="92500"/>
          </a:bodyPr>
          <a:lstStyle/>
          <a:p>
            <a:pPr indent="0" lvl="0" marL="0" rtl="0" algn="l">
              <a:spcBef>
                <a:spcPts val="0"/>
              </a:spcBef>
              <a:spcAft>
                <a:spcPts val="0"/>
              </a:spcAft>
              <a:buClr>
                <a:schemeClr val="dk1"/>
              </a:buClr>
              <a:buSzPct val="100000"/>
              <a:buNone/>
            </a:pPr>
            <a:r>
              <a:rPr b="0" lang="en-US"/>
              <a:t>The black corner of the RGB cube</a:t>
            </a:r>
            <a:endParaRPr/>
          </a:p>
        </p:txBody>
      </p:sp>
      <p:pic>
        <p:nvPicPr>
          <p:cNvPr id="415" name="Google Shape;415;p49"/>
          <p:cNvPicPr preferRelativeResize="0"/>
          <p:nvPr>
            <p:ph idx="2" type="body"/>
          </p:nvPr>
        </p:nvPicPr>
        <p:blipFill rotWithShape="1">
          <a:blip r:embed="rId3">
            <a:alphaModFix/>
          </a:blip>
          <a:srcRect b="-5218" l="0" r="0" t="-5218"/>
          <a:stretch/>
        </p:blipFill>
        <p:spPr>
          <a:xfrm>
            <a:off x="457200" y="2057400"/>
            <a:ext cx="4040188" cy="3951288"/>
          </a:xfrm>
          <a:prstGeom prst="rect">
            <a:avLst/>
          </a:prstGeom>
          <a:noFill/>
          <a:ln>
            <a:noFill/>
          </a:ln>
        </p:spPr>
      </p:pic>
      <p:sp>
        <p:nvSpPr>
          <p:cNvPr id="416" name="Google Shape;416;p49"/>
          <p:cNvSpPr txBox="1"/>
          <p:nvPr>
            <p:ph idx="3" type="body"/>
          </p:nvPr>
        </p:nvSpPr>
        <p:spPr>
          <a:xfrm>
            <a:off x="4645025" y="1371600"/>
            <a:ext cx="4208100" cy="639900"/>
          </a:xfrm>
          <a:prstGeom prst="rect">
            <a:avLst/>
          </a:prstGeom>
          <a:noFill/>
          <a:ln>
            <a:noFill/>
          </a:ln>
        </p:spPr>
        <p:txBody>
          <a:bodyPr anchorCtr="0" anchor="b" bIns="45700" lIns="91425" spcFirstLastPara="1" rIns="91425" wrap="square" tIns="45700">
            <a:normAutofit fontScale="92500"/>
          </a:bodyPr>
          <a:lstStyle/>
          <a:p>
            <a:pPr indent="0" lvl="0" marL="0" rtl="0" algn="l">
              <a:spcBef>
                <a:spcPts val="0"/>
              </a:spcBef>
              <a:spcAft>
                <a:spcPts val="0"/>
              </a:spcAft>
              <a:buClr>
                <a:schemeClr val="dk1"/>
              </a:buClr>
              <a:buSzPct val="100000"/>
              <a:buNone/>
            </a:pPr>
            <a:r>
              <a:rPr b="0" lang="en-US"/>
              <a:t>The white corner of the RGB cube</a:t>
            </a:r>
            <a:endParaRPr/>
          </a:p>
        </p:txBody>
      </p:sp>
      <p:pic>
        <p:nvPicPr>
          <p:cNvPr id="417" name="Google Shape;417;p49"/>
          <p:cNvPicPr preferRelativeResize="0"/>
          <p:nvPr>
            <p:ph idx="4" type="body"/>
          </p:nvPr>
        </p:nvPicPr>
        <p:blipFill rotWithShape="1">
          <a:blip r:embed="rId4">
            <a:alphaModFix/>
          </a:blip>
          <a:srcRect b="-10248" l="0" r="0" t="-10248"/>
          <a:stretch/>
        </p:blipFill>
        <p:spPr>
          <a:xfrm>
            <a:off x="4645025" y="2057400"/>
            <a:ext cx="4041775" cy="3951288"/>
          </a:xfrm>
          <a:prstGeom prst="rect">
            <a:avLst/>
          </a:prstGeom>
          <a:noFill/>
          <a:ln>
            <a:noFill/>
          </a:ln>
        </p:spPr>
      </p:pic>
      <p:sp>
        <p:nvSpPr>
          <p:cNvPr id="418" name="Google Shape;418;p49"/>
          <p:cNvSpPr txBox="1"/>
          <p:nvPr/>
        </p:nvSpPr>
        <p:spPr>
          <a:xfrm>
            <a:off x="232386" y="6019800"/>
            <a:ext cx="8530024"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The RGB scale is mathematically beautiful, but not very intuitive for the regular individual.</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Visual cues</a:t>
            </a:r>
            <a:endParaRPr/>
          </a:p>
        </p:txBody>
      </p:sp>
      <p:sp>
        <p:nvSpPr>
          <p:cNvPr id="118" name="Google Shape;118;p5"/>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The key to making graphs that are visually appealing and easier to understand is to use visual cues that engage </a:t>
            </a:r>
            <a:r>
              <a:rPr b="1" lang="en-US"/>
              <a:t>pre-attentive processing</a:t>
            </a:r>
            <a:r>
              <a:rPr lang="en-US"/>
              <a:t> to transmit the most important information. </a:t>
            </a:r>
            <a:endParaRPr/>
          </a:p>
          <a:p>
            <a:pPr indent="-342900" lvl="0" marL="342900" rtl="0" algn="l">
              <a:spcBef>
                <a:spcPts val="640"/>
              </a:spcBef>
              <a:spcAft>
                <a:spcPts val="0"/>
              </a:spcAft>
              <a:buClr>
                <a:schemeClr val="dk1"/>
              </a:buClr>
              <a:buSzPts val="3200"/>
              <a:buChar char="•"/>
            </a:pPr>
            <a:r>
              <a:rPr b="1" lang="en-US"/>
              <a:t>Pre-attentive processing</a:t>
            </a:r>
            <a:r>
              <a:rPr lang="en-US"/>
              <a:t> is the unconscious accumulation of information from the environment.</a:t>
            </a:r>
            <a:endParaRPr/>
          </a:p>
          <a:p>
            <a:pPr indent="-139700" lvl="0" marL="342900" rtl="0" algn="l">
              <a:spcBef>
                <a:spcPts val="640"/>
              </a:spcBef>
              <a:spcAft>
                <a:spcPts val="0"/>
              </a:spcAft>
              <a:buClr>
                <a:schemeClr val="dk1"/>
              </a:buClr>
              <a:buSzPts val="3200"/>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5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The HSV scale</a:t>
            </a:r>
            <a:endParaRPr/>
          </a:p>
        </p:txBody>
      </p:sp>
      <p:pic>
        <p:nvPicPr>
          <p:cNvPr id="424" name="Google Shape;424;p50"/>
          <p:cNvPicPr preferRelativeResize="0"/>
          <p:nvPr>
            <p:ph idx="1" type="body"/>
          </p:nvPr>
        </p:nvPicPr>
        <p:blipFill rotWithShape="1">
          <a:blip r:embed="rId3">
            <a:alphaModFix/>
          </a:blip>
          <a:srcRect b="-12768" l="0" r="0" t="-12769"/>
          <a:stretch/>
        </p:blipFill>
        <p:spPr>
          <a:xfrm>
            <a:off x="457200" y="1600200"/>
            <a:ext cx="4038600" cy="4525963"/>
          </a:xfrm>
          <a:prstGeom prst="rect">
            <a:avLst/>
          </a:prstGeom>
          <a:noFill/>
          <a:ln>
            <a:noFill/>
          </a:ln>
        </p:spPr>
      </p:pic>
      <p:pic>
        <p:nvPicPr>
          <p:cNvPr descr="HSV_2.png" id="425" name="Google Shape;425;p50"/>
          <p:cNvPicPr preferRelativeResize="0"/>
          <p:nvPr>
            <p:ph idx="2" type="body"/>
          </p:nvPr>
        </p:nvPicPr>
        <p:blipFill rotWithShape="1">
          <a:blip r:embed="rId4">
            <a:alphaModFix/>
          </a:blip>
          <a:srcRect b="-40990" l="0" r="0" t="-40991"/>
          <a:stretch/>
        </p:blipFill>
        <p:spPr>
          <a:xfrm>
            <a:off x="4648200" y="1600200"/>
            <a:ext cx="4038600" cy="4525963"/>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5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The CIElab scale</a:t>
            </a:r>
            <a:endParaRPr/>
          </a:p>
        </p:txBody>
      </p:sp>
      <p:pic>
        <p:nvPicPr>
          <p:cNvPr descr="CIELAB1976.jpg" id="431" name="Google Shape;431;p51"/>
          <p:cNvPicPr preferRelativeResize="0"/>
          <p:nvPr>
            <p:ph idx="1" type="body"/>
          </p:nvPr>
        </p:nvPicPr>
        <p:blipFill rotWithShape="1">
          <a:blip r:embed="rId3">
            <a:alphaModFix/>
          </a:blip>
          <a:srcRect b="-2076" l="0" r="0" t="-2076"/>
          <a:stretch/>
        </p:blipFill>
        <p:spPr>
          <a:xfrm>
            <a:off x="381000" y="1600200"/>
            <a:ext cx="4038600" cy="4525963"/>
          </a:xfrm>
          <a:prstGeom prst="rect">
            <a:avLst/>
          </a:prstGeom>
          <a:noFill/>
          <a:ln>
            <a:noFill/>
          </a:ln>
        </p:spPr>
      </p:pic>
      <p:pic>
        <p:nvPicPr>
          <p:cNvPr descr="cie_lab_color_space.jpg" id="432" name="Google Shape;432;p51"/>
          <p:cNvPicPr preferRelativeResize="0"/>
          <p:nvPr>
            <p:ph idx="2" type="body"/>
          </p:nvPr>
        </p:nvPicPr>
        <p:blipFill rotWithShape="1">
          <a:blip r:embed="rId4">
            <a:alphaModFix/>
          </a:blip>
          <a:srcRect b="-12723" l="0" r="0" t="-12724"/>
          <a:stretch/>
        </p:blipFill>
        <p:spPr>
          <a:xfrm>
            <a:off x="4724400" y="1600200"/>
            <a:ext cx="4038600" cy="4525963"/>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5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What scale is more useful?</a:t>
            </a:r>
            <a:endParaRPr/>
          </a:p>
        </p:txBody>
      </p:sp>
      <p:sp>
        <p:nvSpPr>
          <p:cNvPr id="438" name="Google Shape;438;p52"/>
          <p:cNvSpPr txBox="1"/>
          <p:nvPr>
            <p:ph idx="1" type="body"/>
          </p:nvPr>
        </p:nvSpPr>
        <p:spPr>
          <a:xfrm>
            <a:off x="457200" y="1295400"/>
            <a:ext cx="8229600" cy="5257800"/>
          </a:xfrm>
          <a:prstGeom prst="rect">
            <a:avLst/>
          </a:prstGeom>
          <a:noFill/>
          <a:ln>
            <a:noFill/>
          </a:ln>
        </p:spPr>
        <p:txBody>
          <a:bodyPr anchorCtr="0" anchor="t" bIns="45700" lIns="91425" spcFirstLastPara="1" rIns="91425" wrap="square" tIns="45700">
            <a:normAutofit fontScale="85000" lnSpcReduction="20000"/>
          </a:bodyPr>
          <a:lstStyle/>
          <a:p>
            <a:pPr indent="-342900" lvl="0" marL="342900" rtl="0" algn="l">
              <a:spcBef>
                <a:spcPts val="0"/>
              </a:spcBef>
              <a:spcAft>
                <a:spcPts val="0"/>
              </a:spcAft>
              <a:buClr>
                <a:schemeClr val="dk1"/>
              </a:buClr>
              <a:buSzPct val="100000"/>
              <a:buChar char="•"/>
            </a:pPr>
            <a:r>
              <a:rPr lang="en-US"/>
              <a:t>The RGB scale is mathematically beautiful and convenient for computers.  However, for the average person the RGB is difficult to understand.  Furthermore, colors that are “close” in the RGB scale are not necessarily perceived as being “close” by most people.</a:t>
            </a:r>
            <a:endParaRPr/>
          </a:p>
          <a:p>
            <a:pPr indent="-342900" lvl="0" marL="342900" rtl="0" algn="l">
              <a:spcBef>
                <a:spcPts val="544"/>
              </a:spcBef>
              <a:spcAft>
                <a:spcPts val="0"/>
              </a:spcAft>
              <a:buClr>
                <a:schemeClr val="dk1"/>
              </a:buClr>
              <a:buSzPct val="100000"/>
              <a:buChar char="•"/>
            </a:pPr>
            <a:r>
              <a:rPr lang="en-US"/>
              <a:t>HSV is easier for humans to interpret (e.g., facilitates color selection and color matching) , but does not necessarily good differentiation.</a:t>
            </a:r>
            <a:endParaRPr/>
          </a:p>
          <a:p>
            <a:pPr indent="-342900" lvl="0" marL="342900" rtl="0" algn="l">
              <a:spcBef>
                <a:spcPts val="544"/>
              </a:spcBef>
              <a:spcAft>
                <a:spcPts val="0"/>
              </a:spcAft>
              <a:buClr>
                <a:schemeClr val="dk1"/>
              </a:buClr>
              <a:buSzPct val="100000"/>
              <a:buChar char="•"/>
            </a:pPr>
            <a:r>
              <a:rPr lang="en-US"/>
              <a:t>CIElab scale is the brain’s color scale, and the best for picking colors for scientific visualization:</a:t>
            </a:r>
            <a:endParaRPr/>
          </a:p>
          <a:p>
            <a:pPr indent="-285750" lvl="1" marL="742950" rtl="0" algn="l">
              <a:spcBef>
                <a:spcPts val="476"/>
              </a:spcBef>
              <a:spcAft>
                <a:spcPts val="0"/>
              </a:spcAft>
              <a:buClr>
                <a:schemeClr val="dk1"/>
              </a:buClr>
              <a:buSzPct val="100000"/>
              <a:buChar char="–"/>
            </a:pPr>
            <a:r>
              <a:rPr lang="en-US"/>
              <a:t>If you want to convey distinct categories, choose colors that are well separated in CIElab space.</a:t>
            </a:r>
            <a:endParaRPr/>
          </a:p>
          <a:p>
            <a:pPr indent="-285750" lvl="1" marL="742950" rtl="0" algn="l">
              <a:spcBef>
                <a:spcPts val="476"/>
              </a:spcBef>
              <a:spcAft>
                <a:spcPts val="0"/>
              </a:spcAft>
              <a:buClr>
                <a:schemeClr val="dk1"/>
              </a:buClr>
              <a:buSzPct val="100000"/>
              <a:buChar char="–"/>
            </a:pPr>
            <a:r>
              <a:rPr lang="en-US"/>
              <a:t>If you want to convey precise numerical steps, choose equal steps through CIElab space.</a:t>
            </a:r>
            <a:endParaRPr/>
          </a:p>
          <a:p>
            <a:pPr indent="-170180" lvl="0" marL="342900" rtl="0" algn="l">
              <a:spcBef>
                <a:spcPts val="544"/>
              </a:spcBef>
              <a:spcAft>
                <a:spcPts val="0"/>
              </a:spcAft>
              <a:buClr>
                <a:schemeClr val="dk1"/>
              </a:buClr>
              <a:buSzPct val="100000"/>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5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Examples of CIElab palettes</a:t>
            </a:r>
            <a:endParaRPr/>
          </a:p>
        </p:txBody>
      </p:sp>
      <p:sp>
        <p:nvSpPr>
          <p:cNvPr id="444" name="Google Shape;444;p53"/>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dk1"/>
              </a:buClr>
              <a:buSzPts val="2200"/>
              <a:buNone/>
            </a:pPr>
            <a:r>
              <a:rPr b="0" lang="en-US" sz="2200"/>
              <a:t>Scales for qualitative variables</a:t>
            </a:r>
            <a:endParaRPr/>
          </a:p>
        </p:txBody>
      </p:sp>
      <p:pic>
        <p:nvPicPr>
          <p:cNvPr descr="qualitative.pdf" id="445" name="Google Shape;445;p53"/>
          <p:cNvPicPr preferRelativeResize="0"/>
          <p:nvPr>
            <p:ph idx="2" type="body"/>
          </p:nvPr>
        </p:nvPicPr>
        <p:blipFill rotWithShape="1">
          <a:blip r:embed="rId3">
            <a:alphaModFix/>
          </a:blip>
          <a:srcRect b="1099" l="0" r="0" t="1100"/>
          <a:stretch/>
        </p:blipFill>
        <p:spPr>
          <a:xfrm>
            <a:off x="457200" y="2174875"/>
            <a:ext cx="4040188" cy="3951288"/>
          </a:xfrm>
          <a:prstGeom prst="rect">
            <a:avLst/>
          </a:prstGeom>
          <a:noFill/>
          <a:ln>
            <a:noFill/>
          </a:ln>
        </p:spPr>
      </p:pic>
      <p:sp>
        <p:nvSpPr>
          <p:cNvPr id="446" name="Google Shape;446;p53"/>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fontScale="92500"/>
          </a:bodyPr>
          <a:lstStyle/>
          <a:p>
            <a:pPr indent="0" lvl="0" marL="0" rtl="0" algn="l">
              <a:spcBef>
                <a:spcPts val="0"/>
              </a:spcBef>
              <a:spcAft>
                <a:spcPts val="0"/>
              </a:spcAft>
              <a:buClr>
                <a:schemeClr val="dk1"/>
              </a:buClr>
              <a:buSzPct val="100000"/>
              <a:buNone/>
            </a:pPr>
            <a:r>
              <a:rPr b="0" lang="en-US"/>
              <a:t>Scales for quantitative variables</a:t>
            </a:r>
            <a:endParaRPr/>
          </a:p>
        </p:txBody>
      </p:sp>
      <p:pic>
        <p:nvPicPr>
          <p:cNvPr descr="quantitative.pdf" id="447" name="Google Shape;447;p53"/>
          <p:cNvPicPr preferRelativeResize="0"/>
          <p:nvPr>
            <p:ph idx="4" type="body"/>
          </p:nvPr>
        </p:nvPicPr>
        <p:blipFill rotWithShape="1">
          <a:blip r:embed="rId4">
            <a:alphaModFix/>
          </a:blip>
          <a:srcRect b="1119" l="0" r="0" t="1119"/>
          <a:stretch/>
        </p:blipFill>
        <p:spPr>
          <a:xfrm>
            <a:off x="4645025" y="2174875"/>
            <a:ext cx="4041775" cy="3951288"/>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5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Examples of CIElab palettes</a:t>
            </a:r>
            <a:endParaRPr/>
          </a:p>
        </p:txBody>
      </p:sp>
      <p:sp>
        <p:nvSpPr>
          <p:cNvPr id="453" name="Google Shape;453;p54"/>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dk1"/>
              </a:buClr>
              <a:buSzPts val="2200"/>
              <a:buNone/>
            </a:pPr>
            <a:r>
              <a:rPr b="0" lang="en-US" sz="2200"/>
              <a:t>Sequential scale (same as before)</a:t>
            </a:r>
            <a:endParaRPr/>
          </a:p>
        </p:txBody>
      </p:sp>
      <p:sp>
        <p:nvSpPr>
          <p:cNvPr id="454" name="Google Shape;454;p54"/>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dk1"/>
              </a:buClr>
              <a:buSzPts val="2400"/>
              <a:buNone/>
            </a:pPr>
            <a:r>
              <a:rPr b="0" lang="en-US"/>
              <a:t>Divergent scale</a:t>
            </a:r>
            <a:endParaRPr/>
          </a:p>
        </p:txBody>
      </p:sp>
      <p:pic>
        <p:nvPicPr>
          <p:cNvPr descr="quantitative.pdf" id="455" name="Google Shape;455;p54"/>
          <p:cNvPicPr preferRelativeResize="0"/>
          <p:nvPr>
            <p:ph idx="2" type="body"/>
          </p:nvPr>
        </p:nvPicPr>
        <p:blipFill rotWithShape="1">
          <a:blip r:embed="rId3">
            <a:alphaModFix/>
          </a:blip>
          <a:srcRect b="1099" l="0" r="0" t="1100"/>
          <a:stretch/>
        </p:blipFill>
        <p:spPr>
          <a:xfrm>
            <a:off x="457200" y="2174875"/>
            <a:ext cx="4040188" cy="3951288"/>
          </a:xfrm>
          <a:prstGeom prst="rect">
            <a:avLst/>
          </a:prstGeom>
          <a:noFill/>
          <a:ln>
            <a:noFill/>
          </a:ln>
        </p:spPr>
      </p:pic>
      <p:pic>
        <p:nvPicPr>
          <p:cNvPr descr="divergent.pdf" id="456" name="Google Shape;456;p54"/>
          <p:cNvPicPr preferRelativeResize="0"/>
          <p:nvPr>
            <p:ph idx="4" type="body"/>
          </p:nvPr>
        </p:nvPicPr>
        <p:blipFill rotWithShape="1">
          <a:blip r:embed="rId4">
            <a:alphaModFix/>
          </a:blip>
          <a:srcRect b="1119" l="0" r="0" t="1119"/>
          <a:stretch/>
        </p:blipFill>
        <p:spPr>
          <a:xfrm>
            <a:off x="4645025" y="2174875"/>
            <a:ext cx="4041775" cy="3951288"/>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5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Examples of CIElab palettes</a:t>
            </a:r>
            <a:endParaRPr/>
          </a:p>
        </p:txBody>
      </p:sp>
      <p:sp>
        <p:nvSpPr>
          <p:cNvPr id="462" name="Google Shape;462;p55"/>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dk1"/>
              </a:buClr>
              <a:buSzPts val="2200"/>
              <a:buNone/>
            </a:pPr>
            <a:r>
              <a:rPr b="0" lang="en-US" sz="2200"/>
              <a:t>Sequential scale</a:t>
            </a:r>
            <a:endParaRPr/>
          </a:p>
        </p:txBody>
      </p:sp>
      <p:sp>
        <p:nvSpPr>
          <p:cNvPr id="463" name="Google Shape;463;p55"/>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dk1"/>
              </a:buClr>
              <a:buSzPts val="2400"/>
              <a:buNone/>
            </a:pPr>
            <a:r>
              <a:rPr b="0" lang="en-US"/>
              <a:t>RGB codes</a:t>
            </a:r>
            <a:endParaRPr/>
          </a:p>
        </p:txBody>
      </p:sp>
      <p:pic>
        <p:nvPicPr>
          <p:cNvPr descr="qualitative.pdf" id="464" name="Google Shape;464;p55"/>
          <p:cNvPicPr preferRelativeResize="0"/>
          <p:nvPr>
            <p:ph idx="2" type="body"/>
          </p:nvPr>
        </p:nvPicPr>
        <p:blipFill rotWithShape="1">
          <a:blip r:embed="rId3">
            <a:alphaModFix/>
          </a:blip>
          <a:srcRect b="1099" l="0" r="0" t="1100"/>
          <a:stretch/>
        </p:blipFill>
        <p:spPr>
          <a:xfrm>
            <a:off x="457200" y="2174875"/>
            <a:ext cx="4040188" cy="3951288"/>
          </a:xfrm>
          <a:prstGeom prst="rect">
            <a:avLst/>
          </a:prstGeom>
          <a:noFill/>
          <a:ln>
            <a:noFill/>
          </a:ln>
        </p:spPr>
      </p:pic>
      <p:graphicFrame>
        <p:nvGraphicFramePr>
          <p:cNvPr id="465" name="Google Shape;465;p55"/>
          <p:cNvGraphicFramePr/>
          <p:nvPr/>
        </p:nvGraphicFramePr>
        <p:xfrm>
          <a:off x="4497383" y="2590799"/>
          <a:ext cx="3000000" cy="3000000"/>
        </p:xfrm>
        <a:graphic>
          <a:graphicData uri="http://schemas.openxmlformats.org/drawingml/2006/table">
            <a:tbl>
              <a:tblPr>
                <a:noFill/>
                <a:tableStyleId>{7EEE7437-B5C2-469A-A470-85F7506FA704}</a:tableStyleId>
              </a:tblPr>
              <a:tblGrid>
                <a:gridCol w="333975"/>
                <a:gridCol w="333975"/>
                <a:gridCol w="333975"/>
                <a:gridCol w="333975"/>
                <a:gridCol w="333975"/>
                <a:gridCol w="333975"/>
                <a:gridCol w="333975"/>
                <a:gridCol w="333975"/>
                <a:gridCol w="333975"/>
                <a:gridCol w="333975"/>
                <a:gridCol w="333975"/>
                <a:gridCol w="333975"/>
                <a:gridCol w="333975"/>
              </a:tblGrid>
              <a:tr h="361950">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Set3</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#8DD3C7</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#FFFFB3</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#BEBADA</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#FB8072</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#80B1D3</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#FDB462</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#B3DE69</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#FCCDE5</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#D9D9D9</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#BC80BD</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#CCEBC5</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#FFED6F</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61950">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Set2</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#66C2A5</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#FC8D62</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#8DA0CB</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#E78AC3</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#A6D854</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#FFD92F</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#E5C494</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#B3B3B3</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0" sz="600" u="none" strike="noStrike">
                        <a:solidFill>
                          <a:srgbClr val="000000"/>
                        </a:solidFill>
                        <a:latin typeface="Calibri"/>
                        <a:ea typeface="Calibri"/>
                        <a:cs typeface="Calibri"/>
                        <a:sym typeface="Calibri"/>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0" sz="600" u="none" strike="noStrike">
                        <a:solidFill>
                          <a:srgbClr val="000000"/>
                        </a:solidFill>
                        <a:latin typeface="Calibri"/>
                        <a:ea typeface="Calibri"/>
                        <a:cs typeface="Calibri"/>
                        <a:sym typeface="Calibri"/>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0" sz="600" u="none" strike="noStrike">
                        <a:solidFill>
                          <a:srgbClr val="000000"/>
                        </a:solidFill>
                        <a:latin typeface="Calibri"/>
                        <a:ea typeface="Calibri"/>
                        <a:cs typeface="Calibri"/>
                        <a:sym typeface="Calibri"/>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0" sz="600" u="none" strike="noStrike">
                        <a:solidFill>
                          <a:srgbClr val="000000"/>
                        </a:solidFill>
                        <a:latin typeface="Calibri"/>
                        <a:ea typeface="Calibri"/>
                        <a:cs typeface="Calibri"/>
                        <a:sym typeface="Calibri"/>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61950">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Set1</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#E41A1C</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#377EB8</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#4DAF4A</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#984EA3</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#FF7F00</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#FFFF33</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#A65628</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#F781BF</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#999999</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0" sz="600" u="none" strike="noStrike">
                        <a:solidFill>
                          <a:srgbClr val="000000"/>
                        </a:solidFill>
                        <a:latin typeface="Calibri"/>
                        <a:ea typeface="Calibri"/>
                        <a:cs typeface="Calibri"/>
                        <a:sym typeface="Calibri"/>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0" sz="600" u="none" strike="noStrike">
                        <a:solidFill>
                          <a:srgbClr val="000000"/>
                        </a:solidFill>
                        <a:latin typeface="Calibri"/>
                        <a:ea typeface="Calibri"/>
                        <a:cs typeface="Calibri"/>
                        <a:sym typeface="Calibri"/>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0" sz="600" u="none" strike="noStrike">
                        <a:solidFill>
                          <a:srgbClr val="000000"/>
                        </a:solidFill>
                        <a:latin typeface="Calibri"/>
                        <a:ea typeface="Calibri"/>
                        <a:cs typeface="Calibri"/>
                        <a:sym typeface="Calibri"/>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61950">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Pastel2</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#B3E2CD</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#FDCDAC</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#CBD5E8</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#F4CAE4</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#E6F5C9</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#FFF2AE</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#F1E2CC</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#CCCCCC</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0" sz="600" u="none" strike="noStrike">
                        <a:solidFill>
                          <a:srgbClr val="000000"/>
                        </a:solidFill>
                        <a:latin typeface="Calibri"/>
                        <a:ea typeface="Calibri"/>
                        <a:cs typeface="Calibri"/>
                        <a:sym typeface="Calibri"/>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0" sz="600" u="none" strike="noStrike">
                        <a:solidFill>
                          <a:srgbClr val="000000"/>
                        </a:solidFill>
                        <a:latin typeface="Calibri"/>
                        <a:ea typeface="Calibri"/>
                        <a:cs typeface="Calibri"/>
                        <a:sym typeface="Calibri"/>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0" sz="600" u="none" strike="noStrike">
                        <a:solidFill>
                          <a:srgbClr val="000000"/>
                        </a:solidFill>
                        <a:latin typeface="Calibri"/>
                        <a:ea typeface="Calibri"/>
                        <a:cs typeface="Calibri"/>
                        <a:sym typeface="Calibri"/>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0" sz="600" u="none" strike="noStrike">
                        <a:solidFill>
                          <a:srgbClr val="000000"/>
                        </a:solidFill>
                        <a:latin typeface="Calibri"/>
                        <a:ea typeface="Calibri"/>
                        <a:cs typeface="Calibri"/>
                        <a:sym typeface="Calibri"/>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61950">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Pastel1</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#FBB4AE</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#B3CDE3</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#CCEBC5</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#DECBE4</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#FED9A6</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#FFFFCC</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#E5D8BD</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#FDDAEC</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#F2F2F2</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0" sz="600" u="none" strike="noStrike">
                        <a:solidFill>
                          <a:srgbClr val="000000"/>
                        </a:solidFill>
                        <a:latin typeface="Calibri"/>
                        <a:ea typeface="Calibri"/>
                        <a:cs typeface="Calibri"/>
                        <a:sym typeface="Calibri"/>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0" sz="600" u="none" strike="noStrike">
                        <a:solidFill>
                          <a:srgbClr val="000000"/>
                        </a:solidFill>
                        <a:latin typeface="Calibri"/>
                        <a:ea typeface="Calibri"/>
                        <a:cs typeface="Calibri"/>
                        <a:sym typeface="Calibri"/>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0" sz="600" u="none" strike="noStrike">
                        <a:solidFill>
                          <a:srgbClr val="000000"/>
                        </a:solidFill>
                        <a:latin typeface="Calibri"/>
                        <a:ea typeface="Calibri"/>
                        <a:cs typeface="Calibri"/>
                        <a:sym typeface="Calibri"/>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61950">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Paired</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#A6CEE3</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#1F78B4</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#B2DF8A</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#33A02C</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#FB9A99</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#E31A1C</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#FDBF6F</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#FF7F00</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#CAB2D6</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#6A3D9A</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#FFFF99</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#B15928</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61950">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Dark2</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#1B9E77</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#D95F02</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#7570B3</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#E7298A</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#66A61E</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#E6AB02</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#A6761D</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#666666</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0" sz="600" u="none" strike="noStrike">
                        <a:solidFill>
                          <a:srgbClr val="000000"/>
                        </a:solidFill>
                        <a:latin typeface="Calibri"/>
                        <a:ea typeface="Calibri"/>
                        <a:cs typeface="Calibri"/>
                        <a:sym typeface="Calibri"/>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0" sz="600" u="none" strike="noStrike">
                        <a:solidFill>
                          <a:srgbClr val="000000"/>
                        </a:solidFill>
                        <a:latin typeface="Calibri"/>
                        <a:ea typeface="Calibri"/>
                        <a:cs typeface="Calibri"/>
                        <a:sym typeface="Calibri"/>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0" sz="600" u="none" strike="noStrike">
                        <a:solidFill>
                          <a:srgbClr val="000000"/>
                        </a:solidFill>
                        <a:latin typeface="Calibri"/>
                        <a:ea typeface="Calibri"/>
                        <a:cs typeface="Calibri"/>
                        <a:sym typeface="Calibri"/>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0" sz="600" u="none" strike="noStrike">
                        <a:solidFill>
                          <a:srgbClr val="000000"/>
                        </a:solidFill>
                        <a:latin typeface="Calibri"/>
                        <a:ea typeface="Calibri"/>
                        <a:cs typeface="Calibri"/>
                        <a:sym typeface="Calibri"/>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61950">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Accent</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#7FC97F</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#BEAED4</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#FDC086</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#FFFF99</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#386CB0</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#F0027F</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#BF5B17</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#666666</a:t>
                      </a:r>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0" sz="600" u="none" strike="noStrike">
                        <a:solidFill>
                          <a:srgbClr val="000000"/>
                        </a:solidFill>
                        <a:latin typeface="Calibri"/>
                        <a:ea typeface="Calibri"/>
                        <a:cs typeface="Calibri"/>
                        <a:sym typeface="Calibri"/>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0" sz="600" u="none" strike="noStrike">
                        <a:solidFill>
                          <a:srgbClr val="000000"/>
                        </a:solidFill>
                        <a:latin typeface="Calibri"/>
                        <a:ea typeface="Calibri"/>
                        <a:cs typeface="Calibri"/>
                        <a:sym typeface="Calibri"/>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0" sz="600" u="none" strike="noStrike">
                        <a:solidFill>
                          <a:srgbClr val="000000"/>
                        </a:solidFill>
                        <a:latin typeface="Calibri"/>
                        <a:ea typeface="Calibri"/>
                        <a:cs typeface="Calibri"/>
                        <a:sym typeface="Calibri"/>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0" sz="600" u="none" strike="noStrike">
                        <a:solidFill>
                          <a:srgbClr val="000000"/>
                        </a:solidFill>
                        <a:latin typeface="Calibri"/>
                        <a:ea typeface="Calibri"/>
                        <a:cs typeface="Calibri"/>
                        <a:sym typeface="Calibri"/>
                      </a:endParaRPr>
                    </a:p>
                  </a:txBody>
                  <a:tcPr marT="4775" marB="0" marR="4775" marL="47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5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Examples of CIElab palettes</a:t>
            </a:r>
            <a:endParaRPr/>
          </a:p>
        </p:txBody>
      </p:sp>
      <p:sp>
        <p:nvSpPr>
          <p:cNvPr id="471" name="Google Shape;471;p56"/>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dk1"/>
              </a:buClr>
              <a:buSzPts val="2200"/>
              <a:buNone/>
            </a:pPr>
            <a:r>
              <a:rPr b="0" lang="en-US" sz="2200"/>
              <a:t>Sequential scale</a:t>
            </a:r>
            <a:endParaRPr/>
          </a:p>
        </p:txBody>
      </p:sp>
      <p:pic>
        <p:nvPicPr>
          <p:cNvPr descr="quantitative.pdf" id="472" name="Google Shape;472;p56"/>
          <p:cNvPicPr preferRelativeResize="0"/>
          <p:nvPr>
            <p:ph idx="2" type="body"/>
          </p:nvPr>
        </p:nvPicPr>
        <p:blipFill rotWithShape="1">
          <a:blip r:embed="rId3">
            <a:alphaModFix/>
          </a:blip>
          <a:srcRect b="1099" l="0" r="0" t="1100"/>
          <a:stretch/>
        </p:blipFill>
        <p:spPr>
          <a:xfrm>
            <a:off x="457200" y="2174875"/>
            <a:ext cx="4040188" cy="3951288"/>
          </a:xfrm>
          <a:prstGeom prst="rect">
            <a:avLst/>
          </a:prstGeom>
          <a:noFill/>
          <a:ln>
            <a:noFill/>
          </a:ln>
        </p:spPr>
      </p:pic>
      <p:sp>
        <p:nvSpPr>
          <p:cNvPr id="473" name="Google Shape;473;p56"/>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dk1"/>
              </a:buClr>
              <a:buSzPts val="2400"/>
              <a:buNone/>
            </a:pPr>
            <a:r>
              <a:rPr b="0" lang="en-US"/>
              <a:t>RGB codes</a:t>
            </a:r>
            <a:endParaRPr/>
          </a:p>
        </p:txBody>
      </p:sp>
      <p:graphicFrame>
        <p:nvGraphicFramePr>
          <p:cNvPr id="474" name="Google Shape;474;p56"/>
          <p:cNvGraphicFramePr/>
          <p:nvPr/>
        </p:nvGraphicFramePr>
        <p:xfrm>
          <a:off x="4645027" y="2666987"/>
          <a:ext cx="3000000" cy="3000000"/>
        </p:xfrm>
        <a:graphic>
          <a:graphicData uri="http://schemas.openxmlformats.org/drawingml/2006/table">
            <a:tbl>
              <a:tblPr>
                <a:noFill/>
                <a:tableStyleId>{7EEE7437-B5C2-469A-A470-85F7506FA704}</a:tableStyleId>
              </a:tblPr>
              <a:tblGrid>
                <a:gridCol w="404175"/>
                <a:gridCol w="404175"/>
                <a:gridCol w="404175"/>
                <a:gridCol w="404175"/>
                <a:gridCol w="404175"/>
                <a:gridCol w="404175"/>
                <a:gridCol w="404175"/>
                <a:gridCol w="404175"/>
                <a:gridCol w="404175"/>
                <a:gridCol w="404175"/>
              </a:tblGrid>
              <a:tr h="15662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YlOrRd</a:t>
                      </a:r>
                      <a:endParaRPr b="1" i="0" sz="600" u="none" strike="noStrike">
                        <a:solidFill>
                          <a:srgbClr val="000000"/>
                        </a:solidFill>
                        <a:latin typeface="Calibri"/>
                        <a:ea typeface="Calibri"/>
                        <a:cs typeface="Calibri"/>
                        <a:sym typeface="Calibri"/>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#FFFFCC</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#FFEDA0</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#FED976</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#FEB24C</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#FD8D3C</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#FC4E2A</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#E31A1C</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#BD0026</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#800026</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5662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YlOrBr</a:t>
                      </a:r>
                      <a:endParaRPr b="1" i="0" sz="600" u="none" strike="noStrike">
                        <a:solidFill>
                          <a:srgbClr val="000000"/>
                        </a:solidFill>
                        <a:latin typeface="Calibri"/>
                        <a:ea typeface="Calibri"/>
                        <a:cs typeface="Calibri"/>
                        <a:sym typeface="Calibri"/>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#FFFFE5</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#FFF7BC</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#FEE391</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#FEC44F</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#FE9929</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#EC7014</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#CC4C02</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#993404</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#662506</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5662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YlGnBu</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#FFFFD9</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#EDF8B1</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#C7E9B4</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#7FCDBB</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#41B6C4</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#1D91C0</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#225EA8</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#253494</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#081D58</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5662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YlGn</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#FFFFE5</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#F7FCB9</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#D9F0A3</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#ADDD8E</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#78C679</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#41AB5D</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#238443</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#006837</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#004529</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5662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Reds</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#FFF5F0</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#FEE0D2</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#FCBBA1</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#FC9272</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#FB6A4A</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#EF3B2C</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#CB181D</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#A50F15</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#67000D</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5662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RdPu</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#FFF7F3</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#FDE0DD</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#FCC5C0</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#FA9FB5</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#F768A1</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#DD3497</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#AE017E</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#7A0177</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#49006A</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5662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Purples</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#FCFBFD</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#EFEDF5</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#DADAEB</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#BCBDDC</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#9E9AC8</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#807DBA</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#6A51A3</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#54278F</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#3F007D</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5662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PuRd</a:t>
                      </a:r>
                      <a:endParaRPr b="1" i="0" sz="600" u="none" strike="noStrike">
                        <a:solidFill>
                          <a:srgbClr val="000000"/>
                        </a:solidFill>
                        <a:latin typeface="Calibri"/>
                        <a:ea typeface="Calibri"/>
                        <a:cs typeface="Calibri"/>
                        <a:sym typeface="Calibri"/>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#F7F4F9</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#E7E1EF</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#D4B9DA</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#C994C7</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#DF65B0</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#E7298A</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#CE1256</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#980043</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#67001F</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5662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PuBuGn</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#FFF7FB</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#ECE2F0</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#D0D1E6</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#A6BDDB</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#67A9CF</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#3690C0</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#02818A</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#016C59</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#014636</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5662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PuBu</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#FFF7FB</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#ECE7F2</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#D0D1E6</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#A6BDDB</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#74A9CF</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#3690C0</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#0570B0</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#045A8D</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#023858</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5662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OrRd</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#FFF7EC</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#FEE8C8</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#FDD49E</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#FDBB84</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#FC8D59</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#EF6548</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#D7301F</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#B30000</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#7F0000</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5662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Oranges</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#FFF5EB</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#FEE6CE</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#FDD0A2</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#FDAE6B</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#FD8D3C</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#F16913</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#D94801</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#A63603</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#7F2704</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5662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Greys</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#FFFFFF</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#F0F0F0</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#D9D9D9</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#BDBDBD</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#969696</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#737373</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#525252</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#252525</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#000000</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5662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Greens</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#F7FCF5</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#E5F5E0</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#C7E9C0</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#A1D99B</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#74C476</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#41AB5D</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#238B45</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#006D2C</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#00441B</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5662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GnBu</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#F7FCF0</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#E0F3DB</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#CCEBC5</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#A8DDB5</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#7BCCC4</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#4EB3D3</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#2B8CBE</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#0868AC</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#084081</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5662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BuPu</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#F7FCFD</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#E0ECF4</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#BFD3E6</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#9EBCDA</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#8C96C6</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#8C6BB1</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#88419D</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#810F7C</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#4D004B</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5662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BuGn</a:t>
                      </a:r>
                      <a:endParaRPr b="1" i="0" sz="600" u="none" strike="noStrike">
                        <a:solidFill>
                          <a:srgbClr val="000000"/>
                        </a:solidFill>
                        <a:latin typeface="Calibri"/>
                        <a:ea typeface="Calibri"/>
                        <a:cs typeface="Calibri"/>
                        <a:sym typeface="Calibri"/>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#F7FCFD</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#E5F5F9</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#CCECE6</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#99D8C9</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#66C2A4</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#41AE76</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#238B45</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#006D2C</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#00441B</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5662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Blues</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#F7FBFF</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#DEEBF7</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#C6DBEF</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#9ECAE1</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#6BAED6</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#4292C6</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#2171B5</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#08519C</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#08306B</a:t>
                      </a:r>
                      <a:endParaRPr/>
                    </a:p>
                  </a:txBody>
                  <a:tcPr marT="6225" marB="0" marR="6225" marL="622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5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Examples of CIElab palettes</a:t>
            </a:r>
            <a:endParaRPr/>
          </a:p>
        </p:txBody>
      </p:sp>
      <p:sp>
        <p:nvSpPr>
          <p:cNvPr id="480" name="Google Shape;480;p5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dk1"/>
              </a:buClr>
              <a:buSzPts val="2200"/>
              <a:buNone/>
            </a:pPr>
            <a:r>
              <a:rPr b="0" lang="en-US" sz="2200"/>
              <a:t>Divergent scale</a:t>
            </a:r>
            <a:endParaRPr/>
          </a:p>
        </p:txBody>
      </p:sp>
      <p:sp>
        <p:nvSpPr>
          <p:cNvPr id="481" name="Google Shape;481;p5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dk1"/>
              </a:buClr>
              <a:buSzPts val="2400"/>
              <a:buNone/>
            </a:pPr>
            <a:r>
              <a:rPr b="0" lang="en-US"/>
              <a:t>RGB codes</a:t>
            </a:r>
            <a:endParaRPr/>
          </a:p>
        </p:txBody>
      </p:sp>
      <p:pic>
        <p:nvPicPr>
          <p:cNvPr descr="divergent.pdf" id="482" name="Google Shape;482;p57"/>
          <p:cNvPicPr preferRelativeResize="0"/>
          <p:nvPr>
            <p:ph idx="2" type="body"/>
          </p:nvPr>
        </p:nvPicPr>
        <p:blipFill rotWithShape="1">
          <a:blip r:embed="rId3">
            <a:alphaModFix/>
          </a:blip>
          <a:srcRect b="1099" l="0" r="0" t="1100"/>
          <a:stretch/>
        </p:blipFill>
        <p:spPr>
          <a:xfrm>
            <a:off x="457200" y="2174875"/>
            <a:ext cx="4040188" cy="3951288"/>
          </a:xfrm>
          <a:prstGeom prst="rect">
            <a:avLst/>
          </a:prstGeom>
          <a:noFill/>
          <a:ln>
            <a:noFill/>
          </a:ln>
        </p:spPr>
      </p:pic>
      <p:graphicFrame>
        <p:nvGraphicFramePr>
          <p:cNvPr id="483" name="Google Shape;483;p57"/>
          <p:cNvGraphicFramePr/>
          <p:nvPr/>
        </p:nvGraphicFramePr>
        <p:xfrm>
          <a:off x="4645023" y="2667004"/>
          <a:ext cx="3000000" cy="3000000"/>
        </p:xfrm>
        <a:graphic>
          <a:graphicData uri="http://schemas.openxmlformats.org/drawingml/2006/table">
            <a:tbl>
              <a:tblPr>
                <a:noFill/>
                <a:tableStyleId>{7EEE7437-B5C2-469A-A470-85F7506FA704}</a:tableStyleId>
              </a:tblPr>
              <a:tblGrid>
                <a:gridCol w="336825"/>
                <a:gridCol w="336825"/>
                <a:gridCol w="336825"/>
                <a:gridCol w="336825"/>
                <a:gridCol w="336825"/>
                <a:gridCol w="336825"/>
                <a:gridCol w="336825"/>
                <a:gridCol w="336825"/>
                <a:gridCol w="336825"/>
                <a:gridCol w="336825"/>
                <a:gridCol w="336825"/>
                <a:gridCol w="336825"/>
              </a:tblGrid>
              <a:tr h="31327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Spectral</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#9E0142</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#D53E4F</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#F46D43</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#FDAE61</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#FEE08B</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#FFFFBF</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#E6F598</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#ABDDA4</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#66C2A5</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#3288BD</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#5E4FA2</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1327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RdYlGn</a:t>
                      </a:r>
                      <a:endParaRPr b="1" i="0" sz="600" u="none" strike="noStrike">
                        <a:solidFill>
                          <a:srgbClr val="000000"/>
                        </a:solidFill>
                        <a:latin typeface="Calibri"/>
                        <a:ea typeface="Calibri"/>
                        <a:cs typeface="Calibri"/>
                        <a:sym typeface="Calibri"/>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#A50026</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#D73027</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#F46D43</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#FDAE61</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#FEE08B</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#FFFFBF</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#D9EF8B</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#A6D96A</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#66BD63</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#1A9850</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#006837</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1327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RdYlBu</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#A50026</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#D73027</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#F46D43</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#FDAE61</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#FEE090</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#FFFFBF</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#E0F3F8</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#ABD9E9</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#74ADD1</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#4575B4</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#313695</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1327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RdGy</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#67001F</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#B2182B</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#D6604D</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#F4A582</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#FDDBC7</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#FFFFFF</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#E0E0E0</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#BABABA</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#878787</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#4D4D4D</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#1A1A1A</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1327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RdBu</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#67001F</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#B2182B</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#D6604D</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#F4A582</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#FDDBC7</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#F7F7F7</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#D1E5F0</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#92C5DE</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#4393C3</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#2166AC</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#053061</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1327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PuOr</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#7F3B08</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#B35806</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#E08214</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#FDB863</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#FEE0B6</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#F7F7F7</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#D8DAEB</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#B2ABD2</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#8073AC</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#542788</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#2D004B</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1327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PRGn</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#40004B</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#762A83</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#9970AB</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#C2A5CF</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#E7D4E8</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#F7F7F7</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#D9F0D3</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#A6DBA0</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#5AAE61</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#1B7837</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#00441B</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1327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PiYG</a:t>
                      </a:r>
                      <a:endParaRPr b="1" i="0" sz="600" u="none" strike="noStrike">
                        <a:solidFill>
                          <a:srgbClr val="000000"/>
                        </a:solidFill>
                        <a:latin typeface="Calibri"/>
                        <a:ea typeface="Calibri"/>
                        <a:cs typeface="Calibri"/>
                        <a:sym typeface="Calibri"/>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#8E0152</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#C51B7D</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#DE77AE</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#F1B6DA</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#FDE0EF</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#F7F7F7</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#E6F5D0</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#B8E186</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#7FBC41</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#4D9221</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#276419</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13275">
                <a:tc>
                  <a:txBody>
                    <a:bodyPr/>
                    <a:lstStyle/>
                    <a:p>
                      <a:pPr indent="0" lvl="0" marL="0" marR="0" rtl="0" algn="l">
                        <a:spcBef>
                          <a:spcPts val="0"/>
                        </a:spcBef>
                        <a:spcAft>
                          <a:spcPts val="0"/>
                        </a:spcAft>
                        <a:buNone/>
                      </a:pPr>
                      <a:r>
                        <a:rPr b="1" i="0" lang="en-US" sz="600" u="none" strike="noStrike">
                          <a:solidFill>
                            <a:srgbClr val="000000"/>
                          </a:solidFill>
                          <a:latin typeface="Calibri"/>
                          <a:ea typeface="Calibri"/>
                          <a:cs typeface="Calibri"/>
                          <a:sym typeface="Calibri"/>
                        </a:rPr>
                        <a:t>BrBG</a:t>
                      </a:r>
                      <a:endParaRPr b="1" i="0" sz="600" u="none" strike="noStrike">
                        <a:solidFill>
                          <a:srgbClr val="000000"/>
                        </a:solidFill>
                        <a:latin typeface="Calibri"/>
                        <a:ea typeface="Calibri"/>
                        <a:cs typeface="Calibri"/>
                        <a:sym typeface="Calibri"/>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#543005</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#8C510A</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#BF812D</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#DFC27D</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#F6E8C3</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#F5F5F5</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#C7EAE5</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#80CDC1</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#35978F</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#01665E</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spcBef>
                          <a:spcPts val="0"/>
                        </a:spcBef>
                        <a:spcAft>
                          <a:spcPts val="0"/>
                        </a:spcAft>
                        <a:buNone/>
                      </a:pPr>
                      <a:r>
                        <a:rPr b="0" i="0" lang="en-US" sz="600" u="none" strike="noStrike">
                          <a:solidFill>
                            <a:srgbClr val="000000"/>
                          </a:solidFill>
                          <a:latin typeface="Calibri"/>
                          <a:ea typeface="Calibri"/>
                          <a:cs typeface="Calibri"/>
                          <a:sym typeface="Calibri"/>
                        </a:rPr>
                        <a:t>#003C30</a:t>
                      </a:r>
                      <a:endParaRPr/>
                    </a:p>
                  </a:txBody>
                  <a:tcPr marT="5175" marB="0" marR="5175" marL="5175"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5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An example …</a:t>
            </a:r>
            <a:endParaRPr/>
          </a:p>
        </p:txBody>
      </p:sp>
      <p:sp>
        <p:nvSpPr>
          <p:cNvPr id="489" name="Google Shape;489;p58"/>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dk1"/>
              </a:buClr>
              <a:buSzPts val="2400"/>
              <a:buNone/>
            </a:pPr>
            <a:r>
              <a:rPr b="0" lang="en-US"/>
              <a:t>A good color palette</a:t>
            </a:r>
            <a:endParaRPr/>
          </a:p>
        </p:txBody>
      </p:sp>
      <p:pic>
        <p:nvPicPr>
          <p:cNvPr descr="palette_good.pdf" id="490" name="Google Shape;490;p58"/>
          <p:cNvPicPr preferRelativeResize="0"/>
          <p:nvPr>
            <p:ph idx="2" type="body"/>
          </p:nvPr>
        </p:nvPicPr>
        <p:blipFill rotWithShape="1">
          <a:blip r:embed="rId3">
            <a:alphaModFix/>
          </a:blip>
          <a:srcRect b="0" l="-14530" r="-14530" t="0"/>
          <a:stretch/>
        </p:blipFill>
        <p:spPr>
          <a:xfrm>
            <a:off x="457200" y="2174875"/>
            <a:ext cx="4040188" cy="3951288"/>
          </a:xfrm>
          <a:prstGeom prst="rect">
            <a:avLst/>
          </a:prstGeom>
          <a:noFill/>
          <a:ln>
            <a:noFill/>
          </a:ln>
        </p:spPr>
      </p:pic>
      <p:sp>
        <p:nvSpPr>
          <p:cNvPr id="491" name="Google Shape;491;p58"/>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dk1"/>
              </a:buClr>
              <a:buSzPts val="2400"/>
              <a:buNone/>
            </a:pPr>
            <a:r>
              <a:rPr b="0" lang="en-US"/>
              <a:t>A terrible color palette</a:t>
            </a:r>
            <a:endParaRPr/>
          </a:p>
        </p:txBody>
      </p:sp>
      <p:pic>
        <p:nvPicPr>
          <p:cNvPr descr="palette_bad.pdf" id="492" name="Google Shape;492;p58"/>
          <p:cNvPicPr preferRelativeResize="0"/>
          <p:nvPr>
            <p:ph idx="4" type="body"/>
          </p:nvPr>
        </p:nvPicPr>
        <p:blipFill rotWithShape="1">
          <a:blip r:embed="rId4">
            <a:alphaModFix/>
          </a:blip>
          <a:srcRect b="0" l="-12926" r="-12926" t="0"/>
          <a:stretch/>
        </p:blipFill>
        <p:spPr>
          <a:xfrm>
            <a:off x="4645025" y="2174875"/>
            <a:ext cx="4041775" cy="3951288"/>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5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Using color</a:t>
            </a:r>
            <a:endParaRPr/>
          </a:p>
        </p:txBody>
      </p:sp>
      <p:sp>
        <p:nvSpPr>
          <p:cNvPr id="498" name="Google Shape;498;p59"/>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lnSpcReduction="10000"/>
          </a:bodyPr>
          <a:lstStyle/>
          <a:p>
            <a:pPr indent="-342900" lvl="0" marL="342900" rtl="0" algn="l">
              <a:spcBef>
                <a:spcPts val="0"/>
              </a:spcBef>
              <a:spcAft>
                <a:spcPts val="0"/>
              </a:spcAft>
              <a:buClr>
                <a:schemeClr val="dk1"/>
              </a:buClr>
              <a:buSzPts val="2800"/>
              <a:buChar char="•"/>
            </a:pPr>
            <a:r>
              <a:rPr lang="en-US"/>
              <a:t>It might be useful to have two different palettes with the same hues but different saturations:</a:t>
            </a:r>
            <a:endParaRPr/>
          </a:p>
          <a:p>
            <a:pPr indent="-285750" lvl="1" marL="742950" rtl="0" algn="l">
              <a:spcBef>
                <a:spcPts val="480"/>
              </a:spcBef>
              <a:spcAft>
                <a:spcPts val="0"/>
              </a:spcAft>
              <a:buClr>
                <a:schemeClr val="dk1"/>
              </a:buClr>
              <a:buSzPts val="2400"/>
              <a:buChar char="–"/>
            </a:pPr>
            <a:r>
              <a:rPr lang="en-US"/>
              <a:t>Use the low saturation (pastel) palette for items that do not need to stand out and high saturation colors to highlight important information.</a:t>
            </a:r>
            <a:endParaRPr/>
          </a:p>
        </p:txBody>
      </p:sp>
      <p:pic>
        <p:nvPicPr>
          <p:cNvPr descr="palettes.png" id="499" name="Google Shape;499;p59"/>
          <p:cNvPicPr preferRelativeResize="0"/>
          <p:nvPr>
            <p:ph idx="2" type="body"/>
          </p:nvPr>
        </p:nvPicPr>
        <p:blipFill rotWithShape="1">
          <a:blip r:embed="rId3">
            <a:alphaModFix/>
          </a:blip>
          <a:srcRect b="-34357" l="0" r="0" t="-34357"/>
          <a:stretch/>
        </p:blipFill>
        <p:spPr>
          <a:xfrm>
            <a:off x="4648200" y="1600200"/>
            <a:ext cx="4038600" cy="452596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Pre-attentive processing</a:t>
            </a:r>
            <a:endParaRPr/>
          </a:p>
        </p:txBody>
      </p:sp>
      <p:sp>
        <p:nvSpPr>
          <p:cNvPr id="124" name="Google Shape;124;p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spcBef>
                <a:spcPts val="0"/>
              </a:spcBef>
              <a:spcAft>
                <a:spcPts val="0"/>
              </a:spcAft>
              <a:buClr>
                <a:schemeClr val="dk1"/>
              </a:buClr>
              <a:buSzPct val="100000"/>
              <a:buChar char="•"/>
            </a:pPr>
            <a:r>
              <a:rPr lang="en-US"/>
              <a:t>For many years vision researchers have been investigating how the human visual system analyses images.</a:t>
            </a:r>
            <a:endParaRPr/>
          </a:p>
          <a:p>
            <a:pPr indent="-342900" lvl="0" marL="342900" rtl="0" algn="l">
              <a:spcBef>
                <a:spcPts val="592"/>
              </a:spcBef>
              <a:spcAft>
                <a:spcPts val="0"/>
              </a:spcAft>
              <a:buClr>
                <a:schemeClr val="dk1"/>
              </a:buClr>
              <a:buSzPct val="100000"/>
              <a:buChar char="•"/>
            </a:pPr>
            <a:r>
              <a:rPr lang="en-US"/>
              <a:t>An important initial result was the discovery of a limited set of visual properties that are detected very rapidly and accurately by the low-level visual system.</a:t>
            </a:r>
            <a:endParaRPr/>
          </a:p>
          <a:p>
            <a:pPr indent="-342900" lvl="0" marL="342900" rtl="0" algn="l">
              <a:spcBef>
                <a:spcPts val="592"/>
              </a:spcBef>
              <a:spcAft>
                <a:spcPts val="0"/>
              </a:spcAft>
              <a:buClr>
                <a:schemeClr val="dk1"/>
              </a:buClr>
              <a:buSzPct val="100000"/>
              <a:buChar char="•"/>
            </a:pPr>
            <a:r>
              <a:rPr lang="en-US"/>
              <a:t> These properties were initially called </a:t>
            </a:r>
            <a:r>
              <a:rPr b="1" lang="en-US"/>
              <a:t>pre-attentive</a:t>
            </a:r>
            <a:r>
              <a:rPr i="1" lang="en-US"/>
              <a:t>,</a:t>
            </a:r>
            <a:r>
              <a:rPr lang="en-US"/>
              <a:t> since their detection seemed to precede focused attention.</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6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Additional discussion</a:t>
            </a:r>
            <a:endParaRPr/>
          </a:p>
        </p:txBody>
      </p:sp>
      <p:sp>
        <p:nvSpPr>
          <p:cNvPr id="505" name="Google Shape;505;p6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In addition to the course textbooks, see</a:t>
            </a:r>
            <a:endParaRPr/>
          </a:p>
          <a:p>
            <a:pPr indent="0" lvl="1" marL="400050" rtl="0" algn="l">
              <a:spcBef>
                <a:spcPts val="400"/>
              </a:spcBef>
              <a:spcAft>
                <a:spcPts val="0"/>
              </a:spcAft>
              <a:buClr>
                <a:schemeClr val="dk1"/>
              </a:buClr>
              <a:buSzPts val="2000"/>
              <a:buNone/>
            </a:pPr>
            <a:r>
              <a:t/>
            </a:r>
            <a:endParaRPr sz="2000" u="sng">
              <a:solidFill>
                <a:schemeClr val="hlink"/>
              </a:solidFill>
              <a:hlinkClick r:id="rId3"/>
            </a:endParaRPr>
          </a:p>
          <a:p>
            <a:pPr indent="0" lvl="1" marL="400050" rtl="0" algn="l">
              <a:spcBef>
                <a:spcPts val="400"/>
              </a:spcBef>
              <a:spcAft>
                <a:spcPts val="0"/>
              </a:spcAft>
              <a:buClr>
                <a:schemeClr val="dk1"/>
              </a:buClr>
              <a:buSzPts val="2000"/>
              <a:buNone/>
            </a:pPr>
            <a:r>
              <a:rPr lang="en-US" sz="2000" u="sng">
                <a:solidFill>
                  <a:schemeClr val="hlink"/>
                </a:solidFill>
                <a:hlinkClick r:id="rId4"/>
              </a:rPr>
              <a:t>http://www.perceptualedge.com/articles/visual_business_intelligence/rules_for_using_color.pdf</a:t>
            </a:r>
            <a:endParaRPr sz="2000"/>
          </a:p>
          <a:p>
            <a:pPr indent="0" lvl="1" marL="400050" rtl="0" algn="l">
              <a:spcBef>
                <a:spcPts val="400"/>
              </a:spcBef>
              <a:spcAft>
                <a:spcPts val="0"/>
              </a:spcAft>
              <a:buClr>
                <a:schemeClr val="dk1"/>
              </a:buClr>
              <a:buSzPts val="2000"/>
              <a:buNone/>
            </a:pPr>
            <a:r>
              <a:t/>
            </a:r>
            <a:endParaRPr sz="2000"/>
          </a:p>
          <a:p>
            <a:pPr indent="0" lvl="1" marL="400050" rtl="0" algn="l">
              <a:spcBef>
                <a:spcPts val="560"/>
              </a:spcBef>
              <a:spcAft>
                <a:spcPts val="0"/>
              </a:spcAft>
              <a:buClr>
                <a:schemeClr val="dk1"/>
              </a:buClr>
              <a:buSzPts val="2800"/>
              <a:buNone/>
            </a:pPr>
            <a:r>
              <a:rPr lang="en-US"/>
              <a:t>for additional suggestions and examples.</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6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Calibri"/>
              <a:buNone/>
            </a:pPr>
            <a:r>
              <a:rPr lang="en-US"/>
              <a:t>Shading lines as alternatives to color</a:t>
            </a:r>
            <a:endParaRPr/>
          </a:p>
        </p:txBody>
      </p:sp>
      <p:sp>
        <p:nvSpPr>
          <p:cNvPr id="511" name="Google Shape;511;p61"/>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800"/>
              <a:buChar char="•"/>
            </a:pPr>
            <a:r>
              <a:rPr lang="en-US"/>
              <a:t>Shading lines are a common alternative to color:</a:t>
            </a:r>
            <a:endParaRPr/>
          </a:p>
          <a:p>
            <a:pPr indent="-285750" lvl="1" marL="742950" rtl="0" algn="l">
              <a:spcBef>
                <a:spcPts val="480"/>
              </a:spcBef>
              <a:spcAft>
                <a:spcPts val="0"/>
              </a:spcAft>
              <a:buClr>
                <a:schemeClr val="dk1"/>
              </a:buClr>
              <a:buSzPts val="2400"/>
              <a:buChar char="–"/>
            </a:pPr>
            <a:r>
              <a:rPr lang="en-US"/>
              <a:t>Avoid shading lines, particularly dissonant combinations!  The </a:t>
            </a:r>
            <a:r>
              <a:rPr i="1" lang="en-US"/>
              <a:t>moiré vibration</a:t>
            </a:r>
            <a:r>
              <a:rPr lang="en-US"/>
              <a:t> effect.</a:t>
            </a:r>
            <a:endParaRPr/>
          </a:p>
          <a:p>
            <a:pPr indent="-285750" lvl="1" marL="742950" rtl="0" algn="l">
              <a:spcBef>
                <a:spcPts val="480"/>
              </a:spcBef>
              <a:spcAft>
                <a:spcPts val="0"/>
              </a:spcAft>
              <a:buClr>
                <a:schemeClr val="dk1"/>
              </a:buClr>
              <a:buSzPts val="2400"/>
              <a:buChar char="–"/>
            </a:pPr>
            <a:r>
              <a:rPr lang="en-US"/>
              <a:t>If you can’t use color, use shades of grey for a more pleasant look.</a:t>
            </a:r>
            <a:endParaRPr/>
          </a:p>
        </p:txBody>
      </p:sp>
      <p:pic>
        <p:nvPicPr>
          <p:cNvPr descr="worldslargestbanks_parallelbars_shaded.pdf" id="512" name="Google Shape;512;p61"/>
          <p:cNvPicPr preferRelativeResize="0"/>
          <p:nvPr>
            <p:ph idx="2" type="body"/>
          </p:nvPr>
        </p:nvPicPr>
        <p:blipFill rotWithShape="1">
          <a:blip r:embed="rId3">
            <a:alphaModFix/>
          </a:blip>
          <a:srcRect b="-6034" l="0" r="0" t="-6033"/>
          <a:stretch/>
        </p:blipFill>
        <p:spPr>
          <a:xfrm>
            <a:off x="4648200" y="1600200"/>
            <a:ext cx="4038600" cy="452596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Pre-attentive processing</a:t>
            </a:r>
            <a:endParaRPr/>
          </a:p>
        </p:txBody>
      </p:sp>
      <p:sp>
        <p:nvSpPr>
          <p:cNvPr id="130" name="Google Shape;130;p7"/>
          <p:cNvSpPr txBox="1"/>
          <p:nvPr>
            <p:ph idx="1" type="body"/>
          </p:nvPr>
        </p:nvSpPr>
        <p:spPr>
          <a:xfrm>
            <a:off x="457200" y="1417638"/>
            <a:ext cx="8229600" cy="5059362"/>
          </a:xfrm>
          <a:prstGeom prst="rect">
            <a:avLst/>
          </a:prstGeom>
          <a:noFill/>
          <a:ln>
            <a:noFill/>
          </a:ln>
        </p:spPr>
        <p:txBody>
          <a:bodyPr anchorCtr="0" anchor="t" bIns="45700" lIns="91425" spcFirstLastPara="1" rIns="91425" wrap="square" tIns="45700">
            <a:normAutofit lnSpcReduction="10000"/>
          </a:bodyPr>
          <a:lstStyle/>
          <a:p>
            <a:pPr indent="-342900" lvl="0" marL="342900" rtl="0" algn="l">
              <a:spcBef>
                <a:spcPts val="0"/>
              </a:spcBef>
              <a:spcAft>
                <a:spcPts val="0"/>
              </a:spcAft>
              <a:buClr>
                <a:schemeClr val="dk1"/>
              </a:buClr>
              <a:buSzPts val="3200"/>
              <a:buChar char="•"/>
            </a:pPr>
            <a:r>
              <a:rPr lang="en-US"/>
              <a:t>We now know that attention plays a critical role in what we see, even at this early stage of vision. The term pre-attentive continues to be used, however, since it conveys an intuitive notion of the speed and ease with which these properties are identified.</a:t>
            </a:r>
            <a:endParaRPr/>
          </a:p>
          <a:p>
            <a:pPr indent="-342900" lvl="0" marL="342900" rtl="0" algn="l">
              <a:spcBef>
                <a:spcPts val="640"/>
              </a:spcBef>
              <a:spcAft>
                <a:spcPts val="0"/>
              </a:spcAft>
              <a:buClr>
                <a:schemeClr val="dk1"/>
              </a:buClr>
              <a:buSzPts val="3200"/>
              <a:buChar char="•"/>
            </a:pPr>
            <a:r>
              <a:rPr lang="en-US"/>
              <a:t>Typically, tasks that can be performed on large multi-element displays in less than 200 to 250 milliseconds (msec) are considered pre-attentive.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Pre-attentive processing</a:t>
            </a:r>
            <a:endParaRPr/>
          </a:p>
        </p:txBody>
      </p:sp>
      <p:sp>
        <p:nvSpPr>
          <p:cNvPr id="136" name="Google Shape;136;p8"/>
          <p:cNvSpPr txBox="1"/>
          <p:nvPr>
            <p:ph idx="1" type="body"/>
          </p:nvPr>
        </p:nvSpPr>
        <p:spPr>
          <a:xfrm>
            <a:off x="457200" y="1600200"/>
            <a:ext cx="8229600" cy="48006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Eye movements take at least 200 msec to initiate, and random locations of the elements in the display ensure that attention cannot be pre-focused on any particular location, yet viewers report that these tasks can be completed with very little effort.</a:t>
            </a:r>
            <a:endParaRPr/>
          </a:p>
          <a:p>
            <a:pPr indent="-342900" lvl="0" marL="342900" rtl="0" algn="l">
              <a:spcBef>
                <a:spcPts val="640"/>
              </a:spcBef>
              <a:spcAft>
                <a:spcPts val="0"/>
              </a:spcAft>
              <a:buClr>
                <a:schemeClr val="dk1"/>
              </a:buClr>
              <a:buSzPts val="3200"/>
              <a:buChar char="•"/>
            </a:pPr>
            <a:r>
              <a:rPr lang="en-US"/>
              <a:t>This suggests that certain information in the display is processed in parallel by the low-level visual system.</a:t>
            </a:r>
            <a:endParaRPr/>
          </a:p>
          <a:p>
            <a:pPr indent="-139700" lvl="0" marL="342900" rtl="0" algn="l">
              <a:spcBef>
                <a:spcPts val="640"/>
              </a:spcBef>
              <a:spcAft>
                <a:spcPts val="0"/>
              </a:spcAft>
              <a:buClr>
                <a:schemeClr val="dk1"/>
              </a:buClr>
              <a:buSzPts val="3200"/>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Pre-attentive processing</a:t>
            </a:r>
            <a:endParaRPr/>
          </a:p>
        </p:txBody>
      </p:sp>
      <p:sp>
        <p:nvSpPr>
          <p:cNvPr id="142" name="Google Shape;142;p9"/>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800"/>
              <a:buChar char="•"/>
            </a:pPr>
            <a:r>
              <a:rPr lang="en-US"/>
              <a:t>A simple example of a task accomplished by pre-attentive processing is finding a red symbol in a sea of blue “distractors”.</a:t>
            </a:r>
            <a:endParaRPr/>
          </a:p>
          <a:p>
            <a:pPr indent="0" lvl="0" marL="0" rtl="0" algn="l">
              <a:spcBef>
                <a:spcPts val="320"/>
              </a:spcBef>
              <a:spcAft>
                <a:spcPts val="0"/>
              </a:spcAft>
              <a:buClr>
                <a:schemeClr val="dk1"/>
              </a:buClr>
              <a:buSzPts val="1600"/>
              <a:buNone/>
            </a:pPr>
            <a:r>
              <a:t/>
            </a:r>
            <a:endParaRPr sz="1600"/>
          </a:p>
        </p:txBody>
      </p:sp>
      <p:pic>
        <p:nvPicPr>
          <p:cNvPr descr="preattentive.png" id="143" name="Google Shape;143;p9"/>
          <p:cNvPicPr preferRelativeResize="0"/>
          <p:nvPr>
            <p:ph idx="2" type="body"/>
          </p:nvPr>
        </p:nvPicPr>
        <p:blipFill rotWithShape="1">
          <a:blip r:embed="rId3">
            <a:alphaModFix/>
          </a:blip>
          <a:srcRect b="-66260" l="0" r="0" t="-66260"/>
          <a:stretch/>
        </p:blipFill>
        <p:spPr>
          <a:xfrm>
            <a:off x="4648200" y="1600200"/>
            <a:ext cx="4038600" cy="452596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2010-03-09T22:18:39Z</dcterms:created>
  <dc:creator>Abel Rodriguez</dc:creator>
</cp:coreProperties>
</file>